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742" r:id="rId2"/>
    <p:sldMasterId id="2147483754" r:id="rId3"/>
    <p:sldMasterId id="2147483729" r:id="rId4"/>
    <p:sldMasterId id="2147483760" r:id="rId5"/>
    <p:sldMasterId id="2147483693" r:id="rId6"/>
    <p:sldMasterId id="2147483766" r:id="rId7"/>
  </p:sldMasterIdLst>
  <p:notesMasterIdLst>
    <p:notesMasterId r:id="rId56"/>
  </p:notesMasterIdLst>
  <p:sldIdLst>
    <p:sldId id="273" r:id="rId8"/>
    <p:sldId id="324" r:id="rId9"/>
    <p:sldId id="277" r:id="rId10"/>
    <p:sldId id="280" r:id="rId11"/>
    <p:sldId id="278" r:id="rId12"/>
    <p:sldId id="281" r:id="rId13"/>
    <p:sldId id="282" r:id="rId14"/>
    <p:sldId id="283" r:id="rId15"/>
    <p:sldId id="288" r:id="rId16"/>
    <p:sldId id="325" r:id="rId17"/>
    <p:sldId id="292" r:id="rId18"/>
    <p:sldId id="285" r:id="rId19"/>
    <p:sldId id="294" r:id="rId20"/>
    <p:sldId id="296" r:id="rId21"/>
    <p:sldId id="303" r:id="rId22"/>
    <p:sldId id="326" r:id="rId23"/>
    <p:sldId id="311" r:id="rId24"/>
    <p:sldId id="310" r:id="rId25"/>
    <p:sldId id="307" r:id="rId26"/>
    <p:sldId id="308" r:id="rId27"/>
    <p:sldId id="309" r:id="rId28"/>
    <p:sldId id="304" r:id="rId29"/>
    <p:sldId id="327" r:id="rId30"/>
    <p:sldId id="295" r:id="rId31"/>
    <p:sldId id="305" r:id="rId32"/>
    <p:sldId id="313" r:id="rId33"/>
    <p:sldId id="312" r:id="rId34"/>
    <p:sldId id="306" r:id="rId35"/>
    <p:sldId id="297" r:id="rId36"/>
    <p:sldId id="298" r:id="rId37"/>
    <p:sldId id="315" r:id="rId38"/>
    <p:sldId id="314" r:id="rId39"/>
    <p:sldId id="299" r:id="rId40"/>
    <p:sldId id="300" r:id="rId41"/>
    <p:sldId id="317" r:id="rId42"/>
    <p:sldId id="316" r:id="rId43"/>
    <p:sldId id="318" r:id="rId44"/>
    <p:sldId id="319" r:id="rId45"/>
    <p:sldId id="328" r:id="rId46"/>
    <p:sldId id="320" r:id="rId47"/>
    <p:sldId id="321" r:id="rId48"/>
    <p:sldId id="301" r:id="rId49"/>
    <p:sldId id="302" r:id="rId50"/>
    <p:sldId id="322" r:id="rId51"/>
    <p:sldId id="323" r:id="rId52"/>
    <p:sldId id="287" r:id="rId53"/>
    <p:sldId id="262" r:id="rId54"/>
    <p:sldId id="274" r:id="rId55"/>
  </p:sldIdLst>
  <p:sldSz cx="12192000" cy="6858000"/>
  <p:notesSz cx="6858000" cy="9144000"/>
  <p:embeddedFontLst>
    <p:embeddedFont>
      <p:font typeface="Open Sans ExtraBold" panose="020B0906030804020204" pitchFamily="34" charset="0"/>
      <p:bold r:id="rId57"/>
      <p:italic r:id="rId58"/>
      <p:boldItalic r:id="rId59"/>
    </p:embeddedFont>
    <p:embeddedFont>
      <p:font typeface="Oswald" panose="000005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3A6F0B5-5777-4BCA-A55F-DAB7C545B99F}">
          <p14:sldIdLst>
            <p14:sldId id="273"/>
            <p14:sldId id="324"/>
            <p14:sldId id="277"/>
            <p14:sldId id="280"/>
            <p14:sldId id="278"/>
            <p14:sldId id="281"/>
            <p14:sldId id="282"/>
            <p14:sldId id="283"/>
            <p14:sldId id="288"/>
            <p14:sldId id="325"/>
            <p14:sldId id="292"/>
            <p14:sldId id="285"/>
            <p14:sldId id="294"/>
            <p14:sldId id="296"/>
            <p14:sldId id="303"/>
            <p14:sldId id="326"/>
            <p14:sldId id="311"/>
            <p14:sldId id="310"/>
            <p14:sldId id="307"/>
            <p14:sldId id="308"/>
            <p14:sldId id="309"/>
            <p14:sldId id="304"/>
            <p14:sldId id="327"/>
            <p14:sldId id="295"/>
            <p14:sldId id="305"/>
            <p14:sldId id="313"/>
            <p14:sldId id="312"/>
            <p14:sldId id="306"/>
            <p14:sldId id="297"/>
            <p14:sldId id="298"/>
            <p14:sldId id="315"/>
            <p14:sldId id="314"/>
            <p14:sldId id="299"/>
            <p14:sldId id="300"/>
            <p14:sldId id="317"/>
            <p14:sldId id="316"/>
            <p14:sldId id="318"/>
            <p14:sldId id="319"/>
            <p14:sldId id="328"/>
            <p14:sldId id="320"/>
            <p14:sldId id="321"/>
            <p14:sldId id="301"/>
            <p14:sldId id="302"/>
            <p14:sldId id="322"/>
            <p14:sldId id="323"/>
            <p14:sldId id="287"/>
            <p14:sldId id="26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jel7yHO2ytr50e6vkC5J+GYoAW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5DC"/>
    <a:srgbClr val="500000"/>
    <a:srgbClr val="732F2F"/>
    <a:srgbClr val="B6B6B6"/>
    <a:srgbClr val="FAF7F3"/>
    <a:srgbClr val="E2DDCF"/>
    <a:srgbClr val="3E3E3E"/>
    <a:srgbClr val="D1D1D1"/>
    <a:srgbClr val="000000"/>
    <a:srgbClr val="3C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4" autoAdjust="0"/>
    <p:restoredTop sz="88272" autoAdjust="0"/>
  </p:normalViewPr>
  <p:slideViewPr>
    <p:cSldViewPr snapToGrid="0">
      <p:cViewPr varScale="1">
        <p:scale>
          <a:sx n="142" d="100"/>
          <a:sy n="142" d="100"/>
        </p:scale>
        <p:origin x="924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5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64" Type="http://customschemas.google.com/relationships/presentationmetadata" Target="meta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1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355EF-7762-2EF9-5DEA-CF79F3B46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A1430-C9E3-5954-D613-33D0EB52A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B096A-F2E9-E0BC-EF8F-630A3BD2E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4A061-9B23-4EC7-1C1A-B47693745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28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99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72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Compare LLM segmentation against 2 naïve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174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6FAAF-6956-9966-DE06-51A8CD28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5FE73-523E-7D73-DBD2-2A2276B05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A5B12-2E80-7254-93AE-FF21CAB55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Compare LLM segmentation against 2 naïve methods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27FD6-BB9D-913D-2C7B-301282E642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602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 EQua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6;p9">
            <a:extLst>
              <a:ext uri="{FF2B5EF4-FFF2-40B4-BE49-F238E27FC236}">
                <a16:creationId xmlns:a16="http://schemas.microsoft.com/office/drawing/2014/main" id="{74389485-F7AE-6301-0D95-B19148B00C47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B647DC-563E-4754-90AA-578B810BB36A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17;p9"/>
          <p:cNvSpPr/>
          <p:nvPr/>
        </p:nvSpPr>
        <p:spPr>
          <a:xfrm>
            <a:off x="789935" y="1094299"/>
            <a:ext cx="6858005" cy="2672810"/>
          </a:xfrm>
          <a:prstGeom prst="rect">
            <a:avLst/>
          </a:prstGeom>
          <a:solidFill>
            <a:srgbClr val="732F2F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924555" y="968370"/>
            <a:ext cx="6858005" cy="267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3;p8">
            <a:extLst>
              <a:ext uri="{FF2B5EF4-FFF2-40B4-BE49-F238E27FC236}">
                <a16:creationId xmlns:a16="http://schemas.microsoft.com/office/drawing/2014/main" id="{6A312B92-0797-D14D-8709-8989219C2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424" y="968370"/>
            <a:ext cx="6423103" cy="266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274320" rIns="91440" bIns="9144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65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14;p8">
            <a:extLst>
              <a:ext uri="{FF2B5EF4-FFF2-40B4-BE49-F238E27FC236}">
                <a16:creationId xmlns:a16="http://schemas.microsoft.com/office/drawing/2014/main" id="{F32C4419-BB00-D54B-1622-F4B217B663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37424" y="4357705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b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400" b="1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" name="Google Shape;14;p8">
            <a:extLst>
              <a:ext uri="{FF2B5EF4-FFF2-40B4-BE49-F238E27FC236}">
                <a16:creationId xmlns:a16="http://schemas.microsoft.com/office/drawing/2014/main" id="{6F55182D-A1C7-0320-DFEA-84F623B2EF52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37424" y="480318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rm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600" b="0" i="1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21250B-5E97-796F-8DA6-FE5D0919FE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491" y="5511797"/>
            <a:ext cx="3561938" cy="911587"/>
          </a:xfrm>
          <a:prstGeom prst="rect">
            <a:avLst/>
          </a:prstGeom>
        </p:spPr>
      </p:pic>
      <p:sp>
        <p:nvSpPr>
          <p:cNvPr id="5" name="Google Shape;14;p8">
            <a:extLst>
              <a:ext uri="{FF2B5EF4-FFF2-40B4-BE49-F238E27FC236}">
                <a16:creationId xmlns:a16="http://schemas.microsoft.com/office/drawing/2014/main" id="{1D814E91-8572-4B4D-0783-56C17227D1CF}"/>
              </a:ext>
            </a:extLst>
          </p:cNvPr>
          <p:cNvSpPr txBox="1">
            <a:spLocks noGrp="1"/>
          </p:cNvSpPr>
          <p:nvPr>
            <p:ph idx="11" hasCustomPrompt="1"/>
          </p:nvPr>
        </p:nvSpPr>
        <p:spPr>
          <a:xfrm>
            <a:off x="1137424" y="605286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800" b="0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392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6;p10">
            <a:extLst>
              <a:ext uri="{FF2B5EF4-FFF2-40B4-BE49-F238E27FC236}">
                <a16:creationId xmlns:a16="http://schemas.microsoft.com/office/drawing/2014/main" id="{48F72A24-D9BA-4911-FB71-22EE5BDB26B4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;p8">
            <a:extLst>
              <a:ext uri="{FF2B5EF4-FFF2-40B4-BE49-F238E27FC236}">
                <a16:creationId xmlns:a16="http://schemas.microsoft.com/office/drawing/2014/main" id="{39471E91-AFD5-21C9-888D-C23B79389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80739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4;p8">
            <a:extLst>
              <a:ext uri="{FF2B5EF4-FFF2-40B4-BE49-F238E27FC236}">
                <a16:creationId xmlns:a16="http://schemas.microsoft.com/office/drawing/2014/main" id="{F294C386-3155-DDA1-6CA5-CD45438EFC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1080739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844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7;p15">
            <a:extLst>
              <a:ext uri="{FF2B5EF4-FFF2-40B4-BE49-F238E27FC236}">
                <a16:creationId xmlns:a16="http://schemas.microsoft.com/office/drawing/2014/main" id="{E1FDD477-0485-277B-D716-F4BC9D0ED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410" y="1714616"/>
            <a:ext cx="545116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4" name="Google Shape;68;p15">
            <a:extLst>
              <a:ext uri="{FF2B5EF4-FFF2-40B4-BE49-F238E27FC236}">
                <a16:creationId xmlns:a16="http://schemas.microsoft.com/office/drawing/2014/main" id="{5BE22D73-7C80-735F-0053-1343EF4F3F8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46408" y="2538528"/>
            <a:ext cx="545116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0F3FC347-0EAE-C2D7-E1BC-019D943EB4A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199" y="1714616"/>
            <a:ext cx="5473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6" name="Google Shape;70;p15">
            <a:extLst>
              <a:ext uri="{FF2B5EF4-FFF2-40B4-BE49-F238E27FC236}">
                <a16:creationId xmlns:a16="http://schemas.microsoft.com/office/drawing/2014/main" id="{F2C6D30D-8E76-EB5D-004B-7B02BF05DEB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6172199" y="2538528"/>
            <a:ext cx="5473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13;p8">
            <a:extLst>
              <a:ext uri="{FF2B5EF4-FFF2-40B4-BE49-F238E27FC236}">
                <a16:creationId xmlns:a16="http://schemas.microsoft.com/office/drawing/2014/main" id="{A263D799-6C92-FFAD-C33B-0439B5F8A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43655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FB202E5-38C7-DEBE-9E0D-41255A41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410BB85-B8B4-3F24-A1C4-9E2823B5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0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6" cy="1220144"/>
          </a:xfrm>
        </p:spPr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09" y="1825625"/>
            <a:ext cx="11262557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26;p10">
            <a:extLst>
              <a:ext uri="{FF2B5EF4-FFF2-40B4-BE49-F238E27FC236}">
                <a16:creationId xmlns:a16="http://schemas.microsoft.com/office/drawing/2014/main" id="{87EBD1D9-06D8-40B1-D856-4D23E51AD782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534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2">
            <a:extLst>
              <a:ext uri="{FF2B5EF4-FFF2-40B4-BE49-F238E27FC236}">
                <a16:creationId xmlns:a16="http://schemas.microsoft.com/office/drawing/2014/main" id="{9D44FD01-6AC6-69F4-B602-9922FFD3092E}"/>
              </a:ext>
            </a:extLst>
          </p:cNvPr>
          <p:cNvSpPr/>
          <p:nvPr userDrawn="1"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;p12">
            <a:extLst>
              <a:ext uri="{FF2B5EF4-FFF2-40B4-BE49-F238E27FC236}">
                <a16:creationId xmlns:a16="http://schemas.microsoft.com/office/drawing/2014/main" id="{8742C877-046E-FFC0-E749-B16ABA564D2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26;p10">
            <a:extLst>
              <a:ext uri="{FF2B5EF4-FFF2-40B4-BE49-F238E27FC236}">
                <a16:creationId xmlns:a16="http://schemas.microsoft.com/office/drawing/2014/main" id="{2822B277-B544-B752-1EAA-41B49F9CFC8D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;p8">
            <a:extLst>
              <a:ext uri="{FF2B5EF4-FFF2-40B4-BE49-F238E27FC236}">
                <a16:creationId xmlns:a16="http://schemas.microsoft.com/office/drawing/2014/main" id="{766245DB-68A8-F10F-AAEE-BE8A63989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1284896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4;p8">
            <a:extLst>
              <a:ext uri="{FF2B5EF4-FFF2-40B4-BE49-F238E27FC236}">
                <a16:creationId xmlns:a16="http://schemas.microsoft.com/office/drawing/2014/main" id="{33149011-D93A-553A-3344-6DC91B5F57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49101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4064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7DBE0A1-1CB8-24C8-84A7-DFD660A9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DCAA209-4226-A480-0689-6ABF67EA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61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8" cy="12201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410" y="1825625"/>
            <a:ext cx="547339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9217F9-1178-635D-DC6F-999C7B33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AF9C21-DB59-4646-7932-E60CE10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oogle Shape;26;p10">
            <a:extLst>
              <a:ext uri="{FF2B5EF4-FFF2-40B4-BE49-F238E27FC236}">
                <a16:creationId xmlns:a16="http://schemas.microsoft.com/office/drawing/2014/main" id="{1895489E-E0AB-FCAD-B12F-7FB533BBE1E3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7932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6;p10">
            <a:extLst>
              <a:ext uri="{FF2B5EF4-FFF2-40B4-BE49-F238E27FC236}">
                <a16:creationId xmlns:a16="http://schemas.microsoft.com/office/drawing/2014/main" id="{48F72A24-D9BA-4911-FB71-22EE5BDB26B4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;p8">
            <a:extLst>
              <a:ext uri="{FF2B5EF4-FFF2-40B4-BE49-F238E27FC236}">
                <a16:creationId xmlns:a16="http://schemas.microsoft.com/office/drawing/2014/main" id="{39471E91-AFD5-21C9-888D-C23B79389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80739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4;p8">
            <a:extLst>
              <a:ext uri="{FF2B5EF4-FFF2-40B4-BE49-F238E27FC236}">
                <a16:creationId xmlns:a16="http://schemas.microsoft.com/office/drawing/2014/main" id="{F294C386-3155-DDA1-6CA5-CD45438EFC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1080739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622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7;p15">
            <a:extLst>
              <a:ext uri="{FF2B5EF4-FFF2-40B4-BE49-F238E27FC236}">
                <a16:creationId xmlns:a16="http://schemas.microsoft.com/office/drawing/2014/main" id="{E1FDD477-0485-277B-D716-F4BC9D0ED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410" y="1714616"/>
            <a:ext cx="545116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4" name="Google Shape;68;p15">
            <a:extLst>
              <a:ext uri="{FF2B5EF4-FFF2-40B4-BE49-F238E27FC236}">
                <a16:creationId xmlns:a16="http://schemas.microsoft.com/office/drawing/2014/main" id="{5BE22D73-7C80-735F-0053-1343EF4F3F8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46408" y="2538528"/>
            <a:ext cx="545116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0F3FC347-0EAE-C2D7-E1BC-019D943EB4A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199" y="1714616"/>
            <a:ext cx="5473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6" name="Google Shape;70;p15">
            <a:extLst>
              <a:ext uri="{FF2B5EF4-FFF2-40B4-BE49-F238E27FC236}">
                <a16:creationId xmlns:a16="http://schemas.microsoft.com/office/drawing/2014/main" id="{F2C6D30D-8E76-EB5D-004B-7B02BF05DEB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6172199" y="2538528"/>
            <a:ext cx="5473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13;p8">
            <a:extLst>
              <a:ext uri="{FF2B5EF4-FFF2-40B4-BE49-F238E27FC236}">
                <a16:creationId xmlns:a16="http://schemas.microsoft.com/office/drawing/2014/main" id="{A263D799-6C92-FFAD-C33B-0439B5F8A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109918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FB202E5-38C7-DEBE-9E0D-41255A41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410BB85-B8B4-3F24-A1C4-9E2823B5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76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675-21DD-8768-DC89-4D7ABC64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278EE-6D96-2043-66E8-77F7C99E3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89C9-84E4-DC7C-F984-103C9DC4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96F4-9C26-6D7E-B6F1-D32C1A02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A729-A276-CD36-7EDC-661438A9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9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45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8420-DC63-FE8A-8BF4-7A60552A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1" y="1709738"/>
            <a:ext cx="113924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7115-08DC-52C5-5386-384A80308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561" y="4589463"/>
            <a:ext cx="113924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F1AF6-73E6-BA82-CF01-555E462C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6B0BF7F-3CE9-AAEF-7587-521148CA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1" y="6356350"/>
            <a:ext cx="773683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9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 Maro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2DE625-F9D2-BACA-A6AC-1FA83A0D3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489" y="5587248"/>
            <a:ext cx="3561939" cy="836136"/>
          </a:xfrm>
          <a:prstGeom prst="rect">
            <a:avLst/>
          </a:prstGeom>
        </p:spPr>
      </p:pic>
      <p:sp>
        <p:nvSpPr>
          <p:cNvPr id="17" name="Google Shape;17;p9"/>
          <p:cNvSpPr/>
          <p:nvPr/>
        </p:nvSpPr>
        <p:spPr>
          <a:xfrm>
            <a:off x="789935" y="1094299"/>
            <a:ext cx="10477510" cy="2672810"/>
          </a:xfrm>
          <a:prstGeom prst="rect">
            <a:avLst/>
          </a:prstGeom>
          <a:solidFill>
            <a:srgbClr val="B6B6B6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924555" y="968370"/>
            <a:ext cx="10477510" cy="267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3;p8">
            <a:extLst>
              <a:ext uri="{FF2B5EF4-FFF2-40B4-BE49-F238E27FC236}">
                <a16:creationId xmlns:a16="http://schemas.microsoft.com/office/drawing/2014/main" id="{6A312B92-0797-D14D-8709-8989219C2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424" y="968370"/>
            <a:ext cx="10130021" cy="266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274320" rIns="91440" bIns="9144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65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14;p8">
            <a:extLst>
              <a:ext uri="{FF2B5EF4-FFF2-40B4-BE49-F238E27FC236}">
                <a16:creationId xmlns:a16="http://schemas.microsoft.com/office/drawing/2014/main" id="{F32C4419-BB00-D54B-1622-F4B217B663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37424" y="4357705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b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400" b="1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" name="Google Shape;14;p8">
            <a:extLst>
              <a:ext uri="{FF2B5EF4-FFF2-40B4-BE49-F238E27FC236}">
                <a16:creationId xmlns:a16="http://schemas.microsoft.com/office/drawing/2014/main" id="{6F55182D-A1C7-0320-DFEA-84F623B2EF52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37424" y="480318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rm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600" b="0" i="1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" name="Google Shape;14;p8">
            <a:extLst>
              <a:ext uri="{FF2B5EF4-FFF2-40B4-BE49-F238E27FC236}">
                <a16:creationId xmlns:a16="http://schemas.microsoft.com/office/drawing/2014/main" id="{DB4D8BF4-B5A8-8CE0-326D-69A992E862B3}"/>
              </a:ext>
            </a:extLst>
          </p:cNvPr>
          <p:cNvSpPr txBox="1">
            <a:spLocks noGrp="1"/>
          </p:cNvSpPr>
          <p:nvPr>
            <p:ph idx="11" hasCustomPrompt="1"/>
          </p:nvPr>
        </p:nvSpPr>
        <p:spPr>
          <a:xfrm>
            <a:off x="1137424" y="605286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800" b="0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83679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032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0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97840"/>
            <a:ext cx="10518648" cy="11928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681163"/>
            <a:ext cx="561454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032" y="2505075"/>
            <a:ext cx="561454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32" y="6356350"/>
            <a:ext cx="29065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8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1_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84CF2-1C9A-3B29-7C82-C946CCA4BF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Google Shape;32;p11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;p8">
            <a:extLst>
              <a:ext uri="{FF2B5EF4-FFF2-40B4-BE49-F238E27FC236}">
                <a16:creationId xmlns:a16="http://schemas.microsoft.com/office/drawing/2014/main" id="{A4C7EA70-7244-C4C5-181D-A5E1D9DE4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958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675-21DD-8768-DC89-4D7ABC64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278EE-6D96-2043-66E8-77F7C99E3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89C9-84E4-DC7C-F984-103C9DC4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96F4-9C26-6D7E-B6F1-D32C1A02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A729-A276-CD36-7EDC-661438A9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1" y="1825625"/>
            <a:ext cx="1142593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1" y="6356350"/>
            <a:ext cx="777036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85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8420-DC63-FE8A-8BF4-7A60552A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1709738"/>
            <a:ext cx="1138224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7115-08DC-52C5-5386-384A80308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21" y="4589463"/>
            <a:ext cx="1138224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F1AF6-73E6-BA82-CF01-555E462C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6B0BF7F-3CE9-AAEF-7587-521148CA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6356350"/>
            <a:ext cx="772667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54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032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32" y="6356350"/>
            <a:ext cx="29065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4080" y="6356350"/>
            <a:ext cx="546831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4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87680"/>
            <a:ext cx="11425934" cy="11934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0" y="1681163"/>
            <a:ext cx="561454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030" y="2505075"/>
            <a:ext cx="561454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30" y="6356350"/>
            <a:ext cx="290658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42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1" y="1825625"/>
            <a:ext cx="1142593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1" y="6356350"/>
            <a:ext cx="777036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3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032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 Phot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CEC85E-0361-5B58-0918-0718544E1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Google Shape;32;p11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;p8">
            <a:extLst>
              <a:ext uri="{FF2B5EF4-FFF2-40B4-BE49-F238E27FC236}">
                <a16:creationId xmlns:a16="http://schemas.microsoft.com/office/drawing/2014/main" id="{B431449C-E4FA-9D2C-DAB7-86E4BA79F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131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365125"/>
            <a:ext cx="10345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681163"/>
            <a:ext cx="545116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410" y="2505075"/>
            <a:ext cx="545116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641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349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534A7B56-FA2B-4F16-349F-0FCB79A4A862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;p10">
            <a:extLst>
              <a:ext uri="{FF2B5EF4-FFF2-40B4-BE49-F238E27FC236}">
                <a16:creationId xmlns:a16="http://schemas.microsoft.com/office/drawing/2014/main" id="{DBF846B7-A3C8-D36D-8749-9DCBBCFD0A4A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;p8">
            <a:extLst>
              <a:ext uri="{FF2B5EF4-FFF2-40B4-BE49-F238E27FC236}">
                <a16:creationId xmlns:a16="http://schemas.microsoft.com/office/drawing/2014/main" id="{4EC5C6B5-039C-1750-779A-611FC345E5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6" name="Google Shape;14;p8">
            <a:extLst>
              <a:ext uri="{FF2B5EF4-FFF2-40B4-BE49-F238E27FC236}">
                <a16:creationId xmlns:a16="http://schemas.microsoft.com/office/drawing/2014/main" id="{507407EF-54C9-2994-0996-D3185BC017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3032" y="1825624"/>
            <a:ext cx="11443208" cy="471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3E3E3E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484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84CF2-1C9A-3B29-7C82-C946CCA4BF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Google Shape;32;p11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;p8">
            <a:extLst>
              <a:ext uri="{FF2B5EF4-FFF2-40B4-BE49-F238E27FC236}">
                <a16:creationId xmlns:a16="http://schemas.microsoft.com/office/drawing/2014/main" id="{A4C7EA70-7244-C4C5-181D-A5E1D9DE4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267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;p12">
            <a:extLst>
              <a:ext uri="{FF2B5EF4-FFF2-40B4-BE49-F238E27FC236}">
                <a16:creationId xmlns:a16="http://schemas.microsoft.com/office/drawing/2014/main" id="{794ECE9A-DD44-09E0-33A7-906532A29D4B}"/>
              </a:ext>
            </a:extLst>
          </p:cNvPr>
          <p:cNvSpPr/>
          <p:nvPr userDrawn="1"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2"/>
          <p:cNvSpPr>
            <a:spLocks noGrp="1"/>
          </p:cNvSpPr>
          <p:nvPr>
            <p:ph type="pic" idx="2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DDBFC87A-DCD0-50ED-FA1D-748C0300059D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;p8">
            <a:extLst>
              <a:ext uri="{FF2B5EF4-FFF2-40B4-BE49-F238E27FC236}">
                <a16:creationId xmlns:a16="http://schemas.microsoft.com/office/drawing/2014/main" id="{623FE6A5-8B31-9734-5A09-91E21DA4E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32" y="470544"/>
            <a:ext cx="10255231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9" name="Google Shape;14;p8">
            <a:extLst>
              <a:ext uri="{FF2B5EF4-FFF2-40B4-BE49-F238E27FC236}">
                <a16:creationId xmlns:a16="http://schemas.microsoft.com/office/drawing/2014/main" id="{46DB036D-52E7-1A47-9725-C3A72B72FF4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3032" y="1825625"/>
            <a:ext cx="507353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3E3E3E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4064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71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675-21DD-8768-DC89-4D7ABC64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278EE-6D96-2043-66E8-77F7C99E3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89C9-84E4-DC7C-F984-103C9DC4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96F4-9C26-6D7E-B6F1-D32C1A02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A729-A276-CD36-7EDC-661438A9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00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09" y="1825625"/>
            <a:ext cx="1126255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789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9"/>
          <p:cNvCxnSpPr/>
          <p:nvPr userDrawn="1"/>
        </p:nvCxnSpPr>
        <p:spPr>
          <a:xfrm>
            <a:off x="10689768" y="481472"/>
            <a:ext cx="398264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77;p1">
            <a:extLst>
              <a:ext uri="{FF2B5EF4-FFF2-40B4-BE49-F238E27FC236}">
                <a16:creationId xmlns:a16="http://schemas.microsoft.com/office/drawing/2014/main" id="{0FB9106F-0CE7-7D80-3812-260026E9EF48}"/>
              </a:ext>
            </a:extLst>
          </p:cNvPr>
          <p:cNvSpPr txBox="1"/>
          <p:nvPr/>
        </p:nvSpPr>
        <p:spPr>
          <a:xfrm>
            <a:off x="10570029" y="553380"/>
            <a:ext cx="141982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0925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410" y="1825625"/>
            <a:ext cx="54733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7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365125"/>
            <a:ext cx="1126255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681163"/>
            <a:ext cx="545116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410" y="2505075"/>
            <a:ext cx="545116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641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563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04EA-72B3-825E-640D-F51EC92E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57200"/>
            <a:ext cx="422561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66EE7-DEC6-2083-EDD9-80CDBBC2A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2578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2C77F-D269-E80D-97AB-632C85760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410" y="2057400"/>
            <a:ext cx="422561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B5848-EA86-6742-416E-D38FA860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F7705-FBF0-280A-E65C-22BA3F8B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8BCBE-6539-1CC3-13FC-A58594A0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 Maro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/>
          <p:nvPr/>
        </p:nvSpPr>
        <p:spPr>
          <a:xfrm>
            <a:off x="2634256" y="2647945"/>
            <a:ext cx="6696000" cy="1205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;p8">
            <a:extLst>
              <a:ext uri="{FF2B5EF4-FFF2-40B4-BE49-F238E27FC236}">
                <a16:creationId xmlns:a16="http://schemas.microsoft.com/office/drawing/2014/main" id="{5F5315C2-276C-3BF2-714C-B491224DFC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3741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2BE9-5B67-C544-3EF1-07F7559F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57200"/>
            <a:ext cx="422561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0BF82-F74F-393E-575E-B7C59610F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62578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17E3A-E939-8579-2E6F-FBFC80779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410" y="2057400"/>
            <a:ext cx="422561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75543-A89E-B495-73EB-057ED51A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77C43-93F1-18DB-AC2D-269FD57A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393C8-9733-4EA8-F6CF-0E2219B6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3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>
  <p:cSld name="1_End Thank You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2;p3">
            <a:extLst>
              <a:ext uri="{FF2B5EF4-FFF2-40B4-BE49-F238E27FC236}">
                <a16:creationId xmlns:a16="http://schemas.microsoft.com/office/drawing/2014/main" id="{BE26E061-1C8E-884D-DCFC-515438932922}"/>
              </a:ext>
            </a:extLst>
          </p:cNvPr>
          <p:cNvSpPr txBox="1"/>
          <p:nvPr userDrawn="1"/>
        </p:nvSpPr>
        <p:spPr>
          <a:xfrm>
            <a:off x="2747997" y="4560346"/>
            <a:ext cx="6696001" cy="79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swald"/>
              <a:buNone/>
            </a:pPr>
            <a:r>
              <a:rPr lang="en-US" sz="7000" b="1" i="1" spc="300" dirty="0">
                <a:solidFill>
                  <a:srgbClr val="E6E5DC"/>
                </a:solidFill>
                <a:latin typeface="Arial" panose="020B0604020202020204" pitchFamily="34" charset="0"/>
                <a:ea typeface="Oswald Light"/>
                <a:cs typeface="Arial" panose="020B0604020202020204" pitchFamily="34" charset="0"/>
                <a:sym typeface="Oswald"/>
              </a:rPr>
              <a:t>THANK YOU</a:t>
            </a:r>
            <a:endParaRPr lang="en-US" sz="7000" b="1" i="1" spc="300" dirty="0">
              <a:solidFill>
                <a:srgbClr val="E6E5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2111E7AD-7DF7-0D72-C6F9-B52F2E18A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065" y="1047717"/>
            <a:ext cx="3019866" cy="24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>
  <p:cSld name="1_End 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2111E7AD-7DF7-0D72-C6F9-B52F2E18A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065" y="1047717"/>
            <a:ext cx="3019866" cy="24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9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0324790" cy="1220144"/>
          </a:xfrm>
        </p:spPr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09" y="1825625"/>
            <a:ext cx="11262557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26;p10">
            <a:extLst>
              <a:ext uri="{FF2B5EF4-FFF2-40B4-BE49-F238E27FC236}">
                <a16:creationId xmlns:a16="http://schemas.microsoft.com/office/drawing/2014/main" id="{87EBD1D9-06D8-40B1-D856-4D23E51AD782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11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2">
            <a:extLst>
              <a:ext uri="{FF2B5EF4-FFF2-40B4-BE49-F238E27FC236}">
                <a16:creationId xmlns:a16="http://schemas.microsoft.com/office/drawing/2014/main" id="{9D44FD01-6AC6-69F4-B602-9922FFD3092E}"/>
              </a:ext>
            </a:extLst>
          </p:cNvPr>
          <p:cNvSpPr/>
          <p:nvPr userDrawn="1"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;p12">
            <a:extLst>
              <a:ext uri="{FF2B5EF4-FFF2-40B4-BE49-F238E27FC236}">
                <a16:creationId xmlns:a16="http://schemas.microsoft.com/office/drawing/2014/main" id="{8742C877-046E-FFC0-E749-B16ABA564D2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26;p10">
            <a:extLst>
              <a:ext uri="{FF2B5EF4-FFF2-40B4-BE49-F238E27FC236}">
                <a16:creationId xmlns:a16="http://schemas.microsoft.com/office/drawing/2014/main" id="{2822B277-B544-B752-1EAA-41B49F9CFC8D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;p8">
            <a:extLst>
              <a:ext uri="{FF2B5EF4-FFF2-40B4-BE49-F238E27FC236}">
                <a16:creationId xmlns:a16="http://schemas.microsoft.com/office/drawing/2014/main" id="{766245DB-68A8-F10F-AAEE-BE8A63989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091853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4;p8">
            <a:extLst>
              <a:ext uri="{FF2B5EF4-FFF2-40B4-BE49-F238E27FC236}">
                <a16:creationId xmlns:a16="http://schemas.microsoft.com/office/drawing/2014/main" id="{33149011-D93A-553A-3344-6DC91B5F57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49101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4064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7DBE0A1-1CB8-24C8-84A7-DFD660A9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DCAA209-4226-A480-0689-6ABF67EA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0400264" cy="12201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410" y="1825625"/>
            <a:ext cx="547339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9217F9-1178-635D-DC6F-999C7B33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AF9C21-DB59-4646-7932-E60CE10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oogle Shape;26;p10">
            <a:extLst>
              <a:ext uri="{FF2B5EF4-FFF2-40B4-BE49-F238E27FC236}">
                <a16:creationId xmlns:a16="http://schemas.microsoft.com/office/drawing/2014/main" id="{1895489E-E0AB-FCAD-B12F-7FB533BBE1E3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9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B17B14A7-A499-2939-606D-C27003B88477}"/>
              </a:ext>
            </a:extLst>
          </p:cNvPr>
          <p:cNvSpPr/>
          <p:nvPr userDrawn="1"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C967C557-7F97-C783-D162-2C7AAE79BF2A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542D8898-5027-9204-1533-1CA7A486E551}"/>
              </a:ext>
            </a:extLst>
          </p:cNvPr>
          <p:cNvSpPr/>
          <p:nvPr userDrawn="1"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7B3E8-E0E6-E06A-5EEA-C19F31C1F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99A591-1599-26AC-D1A3-0723FC573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8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825625"/>
            <a:ext cx="112625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463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0" r:id="rId2"/>
    <p:sldLayoutId id="2147483738" r:id="rId3"/>
    <p:sldLayoutId id="2147483739" r:id="rId4"/>
    <p:sldLayoutId id="2147483737" r:id="rId5"/>
    <p:sldLayoutId id="214748375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E6E5D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B17B14A7-A499-2939-606D-C27003B88477}"/>
              </a:ext>
            </a:extLst>
          </p:cNvPr>
          <p:cNvSpPr/>
          <p:nvPr userDrawn="1"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C967C557-7F97-C783-D162-2C7AAE79BF2A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542D8898-5027-9204-1533-1CA7A486E551}"/>
              </a:ext>
            </a:extLst>
          </p:cNvPr>
          <p:cNvSpPr/>
          <p:nvPr userDrawn="1"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7B3E8-E0E6-E06A-5EEA-C19F31C1F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99A591-1599-26AC-D1A3-0723FC573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0304470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825625"/>
            <a:ext cx="112625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oogle Shape;28;p10">
            <a:extLst>
              <a:ext uri="{FF2B5EF4-FFF2-40B4-BE49-F238E27FC236}">
                <a16:creationId xmlns:a16="http://schemas.microsoft.com/office/drawing/2014/main" id="{CB278B32-B9C6-78C3-BC96-CCD379230899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9072" y="389275"/>
            <a:ext cx="699896" cy="574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68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8" r:id="rId2"/>
    <p:sldLayoutId id="2147483749" r:id="rId3"/>
    <p:sldLayoutId id="2147483750" r:id="rId4"/>
    <p:sldLayoutId id="21474837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E6E5D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B17B14A7-A499-2939-606D-C27003B88477}"/>
              </a:ext>
            </a:extLst>
          </p:cNvPr>
          <p:cNvSpPr/>
          <p:nvPr userDrawn="1"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C967C557-7F97-C783-D162-2C7AAE79BF2A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542D8898-5027-9204-1533-1CA7A486E551}"/>
              </a:ext>
            </a:extLst>
          </p:cNvPr>
          <p:cNvSpPr/>
          <p:nvPr userDrawn="1"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7B3E8-E0E6-E06A-5EEA-C19F31C1F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99A591-1599-26AC-D1A3-0723FC573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8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825625"/>
            <a:ext cx="112625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9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E6E5D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56350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13760" y="6356350"/>
            <a:ext cx="54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DD862731-BECF-BBCB-8204-3C971F227C8A}"/>
              </a:ext>
            </a:extLst>
          </p:cNvPr>
          <p:cNvPicPr preferRelativeResize="0"/>
          <p:nvPr userDrawn="1"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39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7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1425936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71031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93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D72EC56E-37A6-5F79-676F-403D55454E16}"/>
              </a:ext>
            </a:extLst>
          </p:cNvPr>
          <p:cNvSpPr/>
          <p:nvPr userDrawn="1"/>
        </p:nvSpPr>
        <p:spPr>
          <a:xfrm>
            <a:off x="0" y="4246"/>
            <a:ext cx="12191999" cy="6858000"/>
          </a:xfrm>
          <a:prstGeom prst="rect">
            <a:avLst/>
          </a:prstGeom>
          <a:solidFill>
            <a:srgbClr val="FAF7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127EA896-1546-AB08-241D-3592EFF66D3A}"/>
              </a:ext>
            </a:extLst>
          </p:cNvPr>
          <p:cNvSpPr/>
          <p:nvPr userDrawn="1"/>
        </p:nvSpPr>
        <p:spPr>
          <a:xfrm>
            <a:off x="0" y="6201638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978270E6-E2D0-E4FD-DC8C-18730D02C131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71031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DD862731-BECF-BBCB-8204-3C971F227C8A}"/>
              </a:ext>
            </a:extLst>
          </p:cNvPr>
          <p:cNvPicPr preferRelativeResize="0"/>
          <p:nvPr userDrawn="1"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11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703" r:id="rId4"/>
    <p:sldLayoutId id="2147483704" r:id="rId5"/>
    <p:sldLayoutId id="214748370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D72EC56E-37A6-5F79-676F-403D55454E16}"/>
              </a:ext>
            </a:extLst>
          </p:cNvPr>
          <p:cNvSpPr/>
          <p:nvPr userDrawn="1"/>
        </p:nvSpPr>
        <p:spPr>
          <a:xfrm>
            <a:off x="0" y="4246"/>
            <a:ext cx="12191999" cy="6858000"/>
          </a:xfrm>
          <a:prstGeom prst="rect">
            <a:avLst/>
          </a:prstGeom>
          <a:solidFill>
            <a:srgbClr val="FAF7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127EA896-1546-AB08-241D-3592EFF66D3A}"/>
              </a:ext>
            </a:extLst>
          </p:cNvPr>
          <p:cNvSpPr/>
          <p:nvPr userDrawn="1"/>
        </p:nvSpPr>
        <p:spPr>
          <a:xfrm>
            <a:off x="0" y="6201638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978270E6-E2D0-E4FD-DC8C-18730D02C131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1425936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71031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987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5F0F-310E-4F18-7B89-31C39DB8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424" y="968370"/>
            <a:ext cx="6404280" cy="2664432"/>
          </a:xfrm>
        </p:spPr>
        <p:txBody>
          <a:bodyPr/>
          <a:lstStyle/>
          <a:p>
            <a:r>
              <a:rPr lang="en-US" sz="3200" dirty="0"/>
              <a:t>SEGMENT‑UI: Improving LLM Design‑to‑Code via 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F302-61A6-2D18-50E4-D5D302C4E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Michael Norman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6947-BFE8-5794-929D-6A5BC5E835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M.S. Computer Science Student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B4F136-88D2-504D-C8D7-25581D7F111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37424" y="6052862"/>
            <a:ext cx="6166053" cy="369396"/>
          </a:xfrm>
        </p:spPr>
        <p:txBody>
          <a:bodyPr/>
          <a:lstStyle/>
          <a:p>
            <a:r>
              <a:rPr lang="en-US" dirty="0"/>
              <a:t>M.S. Thesis Defense – May 9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48488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17D4-2D89-2663-0027-A018A8FB1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4880AD9-34F7-410C-2FDD-7DE133B3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DEE9D-EB8B-660F-1072-21CFFE31D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3719DE8-FDC9-BB2C-A9B1-66FAD19D086F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0BC90DE4-7F96-9F44-97B6-F8F146C3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3BB952-F265-5F22-7906-CB9D7857C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REMAUI</a:t>
            </a:r>
            <a:r>
              <a:rPr lang="en-US" baseline="30000" dirty="0"/>
              <a:t>[4]</a:t>
            </a:r>
            <a:r>
              <a:rPr lang="en-US" dirty="0"/>
              <a:t> (2015)</a:t>
            </a:r>
          </a:p>
          <a:p>
            <a:pPr lvl="1"/>
            <a:r>
              <a:rPr lang="en-US" dirty="0"/>
              <a:t>First end-to-end bitmap to Android code pipeline for mobile UIs</a:t>
            </a:r>
          </a:p>
          <a:p>
            <a:pPr lvl="1"/>
            <a:r>
              <a:rPr lang="en-US" dirty="0"/>
              <a:t>Combines Computer Vision and OCR for element detection</a:t>
            </a:r>
          </a:p>
          <a:p>
            <a:pPr lvl="1"/>
            <a:r>
              <a:rPr lang="en-US" dirty="0"/>
              <a:t>Heuristic rules infer UI hierarchy</a:t>
            </a:r>
          </a:p>
          <a:p>
            <a:pPr lvl="1"/>
            <a:r>
              <a:rPr lang="en-US" dirty="0"/>
              <a:t>Outputs Android XML and 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5945B-4FBE-737D-1421-EC934FE4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506" y="3470284"/>
            <a:ext cx="5968462" cy="28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4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4097C-6F0B-BE5D-841C-A95B313E9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FEEC92-6111-0E32-176B-E403F9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64C25-8E4A-F6DD-873F-C96E4919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FB458F0-8D5E-C947-8052-CCF13B67D5C5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F852BF50-2D51-84AE-B00A-442C67DB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AB08DC-32DB-D70B-C8B6-0D7DCE81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pix2code</a:t>
            </a:r>
            <a:r>
              <a:rPr lang="en-US" baseline="30000" dirty="0"/>
              <a:t>[5]</a:t>
            </a:r>
            <a:r>
              <a:rPr lang="en-US" dirty="0"/>
              <a:t> (2017)</a:t>
            </a:r>
          </a:p>
          <a:p>
            <a:pPr lvl="1"/>
            <a:r>
              <a:rPr lang="en-US" dirty="0"/>
              <a:t>First deep learning GUI to code model</a:t>
            </a:r>
          </a:p>
          <a:p>
            <a:pPr lvl="1"/>
            <a:r>
              <a:rPr lang="en-US" dirty="0"/>
              <a:t>Combines an encoder (CNN) + decoder (LSTM) model trained end-to-end to generate Domain Specific Language (DSL) tokens from screenshots</a:t>
            </a:r>
          </a:p>
          <a:p>
            <a:pPr lvl="1"/>
            <a:r>
              <a:rPr lang="en-US" dirty="0"/>
              <a:t>Achieves ≥77 % code accuracy across simple GUI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9A432-2B0B-BD75-512E-7FF23BD6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62" y="4005418"/>
            <a:ext cx="4350476" cy="21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1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75BE1-212D-DA34-217E-BEE353B6E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280DCD-D550-8B45-3FFC-293EFA2D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LLM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2397-A657-E770-1B1F-EF0EE15A2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Multimodal LLMs allow multiple types of input such as images and text</a:t>
            </a:r>
          </a:p>
          <a:p>
            <a:r>
              <a:rPr lang="en-US" dirty="0"/>
              <a:t>Achieve near human-level performance in tasks such as Visual Question Answering (VQA)</a:t>
            </a:r>
            <a:r>
              <a:rPr lang="en-US" baseline="30000" dirty="0"/>
              <a:t>[6]</a:t>
            </a:r>
            <a:r>
              <a:rPr lang="en-US" dirty="0"/>
              <a:t> </a:t>
            </a:r>
          </a:p>
          <a:p>
            <a:r>
              <a:rPr lang="en-US" dirty="0"/>
              <a:t>Can analyze input images, describing visuals and interpreting diagrams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C0BDE6-2A05-F5F2-9EDE-9E2E5553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23E51C-08A6-61E2-A814-686F05A5B3D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7DB309F-1DCB-21D3-C61E-52DD44E3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265FBA-D33A-C44F-35E4-D72976CCFD8A}"/>
              </a:ext>
            </a:extLst>
          </p:cNvPr>
          <p:cNvGrpSpPr/>
          <p:nvPr/>
        </p:nvGrpSpPr>
        <p:grpSpPr>
          <a:xfrm>
            <a:off x="5578726" y="4528015"/>
            <a:ext cx="925319" cy="1387922"/>
            <a:chOff x="5352176" y="4238674"/>
            <a:chExt cx="925319" cy="1387922"/>
          </a:xfrm>
        </p:grpSpPr>
        <p:pic>
          <p:nvPicPr>
            <p:cNvPr id="2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F7550F51-46DC-4391-4AC6-6D8C7173B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5352176" y="4238674"/>
              <a:ext cx="925319" cy="110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F2C285-5CA1-DC3F-B808-389BA38CA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0494" y="5342546"/>
              <a:ext cx="608681" cy="284050"/>
            </a:xfrm>
            <a:prstGeom prst="rect">
              <a:avLst/>
            </a:prstGeom>
          </p:spPr>
        </p:pic>
      </p:grp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5AD6007-A348-C0EC-05FE-D2BBEEBAEAF1}"/>
              </a:ext>
            </a:extLst>
          </p:cNvPr>
          <p:cNvSpPr/>
          <p:nvPr/>
        </p:nvSpPr>
        <p:spPr>
          <a:xfrm rot="5400000">
            <a:off x="4712246" y="4849556"/>
            <a:ext cx="877844" cy="744841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Image Placeholder Icons - Free SVG &amp; PNG Image Placeholder Images - Noun  Project">
            <a:extLst>
              <a:ext uri="{FF2B5EF4-FFF2-40B4-BE49-F238E27FC236}">
                <a16:creationId xmlns:a16="http://schemas.microsoft.com/office/drawing/2014/main" id="{DCC74AA5-205A-ACCB-EF07-63C3C528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212" y="5137196"/>
            <a:ext cx="523702" cy="5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CE16B8-53A5-1B4A-CBC8-899640269850}"/>
              </a:ext>
            </a:extLst>
          </p:cNvPr>
          <p:cNvSpPr txBox="1"/>
          <p:nvPr/>
        </p:nvSpPr>
        <p:spPr>
          <a:xfrm>
            <a:off x="3717057" y="5539459"/>
            <a:ext cx="70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7BF7A2-7CB2-10F9-590C-8D03C9CEFD3C}"/>
              </a:ext>
            </a:extLst>
          </p:cNvPr>
          <p:cNvCxnSpPr>
            <a:cxnSpLocks/>
          </p:cNvCxnSpPr>
          <p:nvPr/>
        </p:nvCxnSpPr>
        <p:spPr>
          <a:xfrm flipV="1">
            <a:off x="4388052" y="4984664"/>
            <a:ext cx="3355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4E0892-FC32-9F14-9168-8B041D39EFF8}"/>
              </a:ext>
            </a:extLst>
          </p:cNvPr>
          <p:cNvCxnSpPr/>
          <p:nvPr/>
        </p:nvCxnSpPr>
        <p:spPr>
          <a:xfrm flipV="1">
            <a:off x="4388052" y="5437821"/>
            <a:ext cx="3355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DDD1F5E-02E9-6FAC-7393-2FA260F3DD3B}"/>
              </a:ext>
            </a:extLst>
          </p:cNvPr>
          <p:cNvSpPr/>
          <p:nvPr/>
        </p:nvSpPr>
        <p:spPr>
          <a:xfrm rot="16200000">
            <a:off x="6492679" y="4849555"/>
            <a:ext cx="877844" cy="744841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D1BC34-5719-9CA8-1797-AFC3B7C4E0ED}"/>
              </a:ext>
            </a:extLst>
          </p:cNvPr>
          <p:cNvCxnSpPr>
            <a:cxnSpLocks/>
          </p:cNvCxnSpPr>
          <p:nvPr/>
        </p:nvCxnSpPr>
        <p:spPr>
          <a:xfrm flipV="1">
            <a:off x="7359157" y="5217829"/>
            <a:ext cx="3355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C8307E-71C3-CF73-FF9F-6A3F6CB28E2F}"/>
              </a:ext>
            </a:extLst>
          </p:cNvPr>
          <p:cNvSpPr txBox="1"/>
          <p:nvPr/>
        </p:nvSpPr>
        <p:spPr>
          <a:xfrm>
            <a:off x="3717056" y="4829419"/>
            <a:ext cx="70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A3A44B-B643-9696-08A5-8108B4EAE25A}"/>
              </a:ext>
            </a:extLst>
          </p:cNvPr>
          <p:cNvSpPr txBox="1"/>
          <p:nvPr/>
        </p:nvSpPr>
        <p:spPr>
          <a:xfrm>
            <a:off x="7592243" y="5063129"/>
            <a:ext cx="70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58BF-22F1-08B0-DF38-754D8E631029}"/>
              </a:ext>
            </a:extLst>
          </p:cNvPr>
          <p:cNvSpPr txBox="1"/>
          <p:nvPr/>
        </p:nvSpPr>
        <p:spPr>
          <a:xfrm>
            <a:off x="4697729" y="5057354"/>
            <a:ext cx="70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CD259-778D-852E-39DB-48157FB1EB99}"/>
              </a:ext>
            </a:extLst>
          </p:cNvPr>
          <p:cNvSpPr txBox="1"/>
          <p:nvPr/>
        </p:nvSpPr>
        <p:spPr>
          <a:xfrm>
            <a:off x="6612954" y="5063940"/>
            <a:ext cx="744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9978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D7433-8147-4681-05D3-F99C6F7D4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31FA1B-D235-F97A-B170-8C160AAB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LLM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BE0C3-BFE1-849E-7825-2E073BB1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FF5C5F1-FB74-A09A-FAA2-876B81C4E946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7E2A09B-5646-A525-78D7-469BBF6B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A4D9E3-1176-6408-2C12-405B42093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 err="1"/>
              <a:t>DCGen</a:t>
            </a:r>
            <a:r>
              <a:rPr lang="en-US" baseline="30000" dirty="0"/>
              <a:t>[7]</a:t>
            </a:r>
            <a:r>
              <a:rPr lang="en-US" dirty="0"/>
              <a:t> (2024)</a:t>
            </a:r>
          </a:p>
          <a:p>
            <a:pPr lvl="1"/>
            <a:r>
              <a:rPr lang="en-US" dirty="0"/>
              <a:t>Introduces a divide-and-conquer framework using a multimodal LLM</a:t>
            </a:r>
            <a:endParaRPr lang="en-US" baseline="30000" dirty="0"/>
          </a:p>
          <a:p>
            <a:pPr lvl="1"/>
            <a:r>
              <a:rPr lang="en-US" dirty="0"/>
              <a:t>Semantic segmentation splits page by recursively making horizontal or vertical slices</a:t>
            </a:r>
          </a:p>
          <a:p>
            <a:pPr lvl="1"/>
            <a:r>
              <a:rPr lang="en-US" dirty="0"/>
              <a:t>Segments are fed into multimodal LLM prompt to produce HTML snippets which are reassembled into a final layout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AD751-1FB9-CB95-95CE-D443B60C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378" y="4236440"/>
            <a:ext cx="6115244" cy="211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4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522F-90DE-0250-F9E3-43DAE985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41147-078E-D0F5-8C67-625D9896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9724-B751-5EE1-5EB4-0C927520B4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9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8BBE-E50A-BAC4-239B-AA54765AC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34E6F2-0D87-DD54-E0DB-3A3B9D61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96492-8FCB-A3B7-E226-C81C0942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63AEA27-3C88-1A26-F500-DA4C0B8900B4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C73F79F-234B-99EB-998C-3F610B14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CB4D93-5FD4-4FCC-47DB-1A04A3657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Multimodal LLMs become overwhelmed with large images</a:t>
            </a:r>
          </a:p>
          <a:p>
            <a:r>
              <a:rPr lang="en-US" dirty="0"/>
              <a:t>We can break up images into smaller chunks to pick up details</a:t>
            </a:r>
          </a:p>
          <a:p>
            <a:r>
              <a:rPr lang="en-US" dirty="0"/>
              <a:t>Humans work in the same way by focusing on one section at a time</a:t>
            </a:r>
          </a:p>
          <a:p>
            <a:r>
              <a:rPr lang="en-US" dirty="0"/>
              <a:t>SEGMENT-UI copies that workflow</a:t>
            </a:r>
          </a:p>
          <a:p>
            <a:pPr lvl="1"/>
            <a:r>
              <a:rPr lang="en-US" dirty="0"/>
              <a:t>General outline</a:t>
            </a:r>
          </a:p>
          <a:p>
            <a:pPr lvl="1"/>
            <a:r>
              <a:rPr lang="en-US" dirty="0"/>
              <a:t>Focus on one segment at a time</a:t>
            </a:r>
          </a:p>
          <a:p>
            <a:pPr lvl="1"/>
            <a:r>
              <a:rPr lang="en-US" dirty="0"/>
              <a:t>Merge segments together</a:t>
            </a:r>
          </a:p>
          <a:p>
            <a:pPr lvl="1"/>
            <a:r>
              <a:rPr lang="en-US" dirty="0"/>
              <a:t>Self-check for accuracy</a:t>
            </a:r>
          </a:p>
        </p:txBody>
      </p:sp>
    </p:spTree>
    <p:extLst>
      <p:ext uri="{BB962C8B-B14F-4D97-AF65-F5344CB8AC3E}">
        <p14:creationId xmlns:p14="http://schemas.microsoft.com/office/powerpoint/2010/main" val="246638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B0F7B-1BB1-481C-3132-D5B97B4A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461C21-C35C-B712-2B12-0E417224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9CFA2-3E58-C6C0-26A0-55E56E5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667458-F49D-8397-CC54-3AB4E357ED49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31BCA00-04C1-3230-D87F-7343136D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344F40C-9D8E-CED7-58D9-E7418431F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6087E-9575-8279-0758-4CE5CF48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29" y="2816392"/>
            <a:ext cx="11172742" cy="23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2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5BA1-0C51-8866-5651-6F16C9EDD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171358-564F-7BBE-9E36-324A8A50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EDDD7-F2FE-5CE5-162F-5E989732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69ED0E-5A53-BC0E-7C25-B124A4F5311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FA03DD1-126A-7E18-EB44-92BEC157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9B60DA-09C8-3549-6B65-99210FA30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Segment Image</a:t>
            </a:r>
          </a:p>
          <a:p>
            <a:r>
              <a:rPr lang="en-US" dirty="0"/>
              <a:t>Prompt LLM with original image to identify the major UI components with pixel bounding boxes</a:t>
            </a:r>
          </a:p>
          <a:p>
            <a:endParaRPr lang="en-US" dirty="0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1925503A-ED1E-C36E-BE72-F449F3E8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775" y="3217561"/>
            <a:ext cx="1580439" cy="3132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A7A2429-7BC4-DCE7-79DE-B81D0BA4F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86" y="3223864"/>
            <a:ext cx="1580439" cy="3132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CBD0805C-D9CB-E4BE-EA34-3F49496F97BB}"/>
              </a:ext>
            </a:extLst>
          </p:cNvPr>
          <p:cNvSpPr/>
          <p:nvPr/>
        </p:nvSpPr>
        <p:spPr>
          <a:xfrm>
            <a:off x="4174014" y="4582477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3215B-9189-817F-B3DE-05D2CE7CBB11}"/>
              </a:ext>
            </a:extLst>
          </p:cNvPr>
          <p:cNvGrpSpPr/>
          <p:nvPr/>
        </p:nvGrpSpPr>
        <p:grpSpPr>
          <a:xfrm>
            <a:off x="5371065" y="4361970"/>
            <a:ext cx="570870" cy="856270"/>
            <a:chOff x="9487865" y="2929600"/>
            <a:chExt cx="570870" cy="856270"/>
          </a:xfrm>
        </p:grpSpPr>
        <p:pic>
          <p:nvPicPr>
            <p:cNvPr id="20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F208F60C-E60B-C987-7529-6473F3A447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7D48C2A-FD38-446F-E1AE-09BD95A9F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B608288-3CBE-3B3A-8E96-1E3FC7801CA8}"/>
              </a:ext>
            </a:extLst>
          </p:cNvPr>
          <p:cNvSpPr/>
          <p:nvPr/>
        </p:nvSpPr>
        <p:spPr>
          <a:xfrm>
            <a:off x="6119724" y="4582475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0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37F5C-6053-4A20-7C91-D65C85D8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nk and purple rectangle&#10;&#10;AI-generated content may be incorrect.">
            <a:extLst>
              <a:ext uri="{FF2B5EF4-FFF2-40B4-BE49-F238E27FC236}">
                <a16:creationId xmlns:a16="http://schemas.microsoft.com/office/drawing/2014/main" id="{FA7DCF64-ABD4-E2AE-CD6F-72302376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19" y="3429000"/>
            <a:ext cx="1476944" cy="29273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195D23D-56A4-463F-0A4D-07E1EA55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EBCC62-1BCB-7F58-3B0D-0583A863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3EED48E-FC51-53F8-5D33-07D404703417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0B788B24-DC60-EDC0-6F03-08A8FFF3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51F427F-7159-C3B4-3FC0-971E6E474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2: Generate Layout Skeleton Code</a:t>
            </a:r>
          </a:p>
          <a:p>
            <a:r>
              <a:rPr lang="en-US" dirty="0"/>
              <a:t>Create a masked image with generated bounding boxes</a:t>
            </a:r>
          </a:p>
          <a:p>
            <a:r>
              <a:rPr lang="en-US" dirty="0"/>
              <a:t>Prompt LLM to generate a skeleton base structure of HTML code</a:t>
            </a:r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15F1313D-79B5-4E1D-540B-8AC34C1B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61" y="3429000"/>
            <a:ext cx="1476944" cy="292734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687B13-0819-844A-184B-F541F95C6583}"/>
              </a:ext>
            </a:extLst>
          </p:cNvPr>
          <p:cNvSpPr/>
          <p:nvPr/>
        </p:nvSpPr>
        <p:spPr>
          <a:xfrm>
            <a:off x="2852881" y="4582476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67EDC7-EA90-8191-BD76-7DA3EA78E94E}"/>
              </a:ext>
            </a:extLst>
          </p:cNvPr>
          <p:cNvSpPr/>
          <p:nvPr/>
        </p:nvSpPr>
        <p:spPr>
          <a:xfrm>
            <a:off x="5675839" y="4582474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609EB8-67FA-3312-35CE-DC5831F80311}"/>
              </a:ext>
            </a:extLst>
          </p:cNvPr>
          <p:cNvGrpSpPr/>
          <p:nvPr/>
        </p:nvGrpSpPr>
        <p:grpSpPr>
          <a:xfrm>
            <a:off x="6858477" y="4361966"/>
            <a:ext cx="570870" cy="856270"/>
            <a:chOff x="9487865" y="2929600"/>
            <a:chExt cx="570870" cy="856270"/>
          </a:xfrm>
        </p:grpSpPr>
        <p:pic>
          <p:nvPicPr>
            <p:cNvPr id="17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B921F804-11C5-3A88-00C1-153025055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5AE655-5C1D-B85F-3DF5-08A4D80F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6BE3D37-4611-81B7-BBFC-095DEDD8DA6D}"/>
              </a:ext>
            </a:extLst>
          </p:cNvPr>
          <p:cNvSpPr/>
          <p:nvPr/>
        </p:nvSpPr>
        <p:spPr>
          <a:xfrm>
            <a:off x="7592723" y="4582473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D59814-4773-829D-8380-5C86C80529B3}"/>
              </a:ext>
            </a:extLst>
          </p:cNvPr>
          <p:cNvGrpSpPr/>
          <p:nvPr/>
        </p:nvGrpSpPr>
        <p:grpSpPr>
          <a:xfrm>
            <a:off x="8775361" y="4399574"/>
            <a:ext cx="1965117" cy="781051"/>
            <a:chOff x="8775359" y="4144433"/>
            <a:chExt cx="1965117" cy="78105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4960AF-9836-C3FB-B3BA-CFEA8CCB77A6}"/>
                </a:ext>
              </a:extLst>
            </p:cNvPr>
            <p:cNvGrpSpPr/>
            <p:nvPr/>
          </p:nvGrpSpPr>
          <p:grpSpPr>
            <a:xfrm>
              <a:off x="8775359" y="4470399"/>
              <a:ext cx="1965117" cy="455085"/>
              <a:chOff x="8775359" y="4470399"/>
              <a:chExt cx="1965117" cy="455085"/>
            </a:xfrm>
          </p:grpSpPr>
          <p:pic>
            <p:nvPicPr>
              <p:cNvPr id="14" name="Picture 2" descr="Web Development Basics for Beginners">
                <a:extLst>
                  <a:ext uri="{FF2B5EF4-FFF2-40B4-BE49-F238E27FC236}">
                    <a16:creationId xmlns:a16="http://schemas.microsoft.com/office/drawing/2014/main" id="{C54C9C46-A257-ADE2-82C0-4D134FE062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31" b="62391"/>
              <a:stretch/>
            </p:blipFill>
            <p:spPr bwMode="auto">
              <a:xfrm>
                <a:off x="8775361" y="4470399"/>
                <a:ext cx="1965115" cy="7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Web Development Basics for Beginners">
                <a:extLst>
                  <a:ext uri="{FF2B5EF4-FFF2-40B4-BE49-F238E27FC236}">
                    <a16:creationId xmlns:a16="http://schemas.microsoft.com/office/drawing/2014/main" id="{3A77EAD7-7353-772E-7853-0189064E54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517" b="44405"/>
              <a:stretch/>
            </p:blipFill>
            <p:spPr bwMode="auto">
              <a:xfrm>
                <a:off x="8775361" y="4543729"/>
                <a:ext cx="1965115" cy="15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Web Development Basics for Beginners">
                <a:extLst>
                  <a:ext uri="{FF2B5EF4-FFF2-40B4-BE49-F238E27FC236}">
                    <a16:creationId xmlns:a16="http://schemas.microsoft.com/office/drawing/2014/main" id="{6B4DA19B-087B-4140-8156-63A80E2575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389" b="21533"/>
              <a:stretch/>
            </p:blipFill>
            <p:spPr bwMode="auto">
              <a:xfrm>
                <a:off x="8775360" y="4701015"/>
                <a:ext cx="1965115" cy="158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Web Development Basics for Beginners">
                <a:extLst>
                  <a:ext uri="{FF2B5EF4-FFF2-40B4-BE49-F238E27FC236}">
                    <a16:creationId xmlns:a16="http://schemas.microsoft.com/office/drawing/2014/main" id="{DE060CBF-6DB1-0A48-6012-8537273697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5836" b="10599"/>
              <a:stretch/>
            </p:blipFill>
            <p:spPr bwMode="auto">
              <a:xfrm>
                <a:off x="8775359" y="4855430"/>
                <a:ext cx="1965115" cy="70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2" descr="Web Development Basics for Beginners">
              <a:extLst>
                <a:ext uri="{FF2B5EF4-FFF2-40B4-BE49-F238E27FC236}">
                  <a16:creationId xmlns:a16="http://schemas.microsoft.com/office/drawing/2014/main" id="{80C9892F-8DBF-0EB3-BCFC-1C51E3F229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5" b="83476"/>
            <a:stretch/>
          </p:blipFill>
          <p:spPr bwMode="auto">
            <a:xfrm>
              <a:off x="8775359" y="4144433"/>
              <a:ext cx="1965115" cy="32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3D4177-69B8-92E2-9FFB-349A5E8A77EA}"/>
              </a:ext>
            </a:extLst>
          </p:cNvPr>
          <p:cNvSpPr txBox="1"/>
          <p:nvPr/>
        </p:nvSpPr>
        <p:spPr>
          <a:xfrm>
            <a:off x="9046951" y="4091797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Structure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876454-5D2A-F018-9A5B-F8DE13F41715}"/>
              </a:ext>
            </a:extLst>
          </p:cNvPr>
          <p:cNvSpPr txBox="1"/>
          <p:nvPr/>
        </p:nvSpPr>
        <p:spPr>
          <a:xfrm>
            <a:off x="2651545" y="4274696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Mask Image</a:t>
            </a:r>
          </a:p>
        </p:txBody>
      </p:sp>
    </p:spTree>
    <p:extLst>
      <p:ext uri="{BB962C8B-B14F-4D97-AF65-F5344CB8AC3E}">
        <p14:creationId xmlns:p14="http://schemas.microsoft.com/office/powerpoint/2010/main" val="196280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5CA9E-96C6-E68F-5B09-1D3E95C05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BE364AE-57E7-15EC-E0DF-64AA515FD3F3}"/>
              </a:ext>
            </a:extLst>
          </p:cNvPr>
          <p:cNvGrpSpPr/>
          <p:nvPr/>
        </p:nvGrpSpPr>
        <p:grpSpPr>
          <a:xfrm>
            <a:off x="5440190" y="3033940"/>
            <a:ext cx="570870" cy="856270"/>
            <a:chOff x="9487865" y="2929600"/>
            <a:chExt cx="570870" cy="856270"/>
          </a:xfrm>
        </p:grpSpPr>
        <p:pic>
          <p:nvPicPr>
            <p:cNvPr id="13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037B3062-E9F3-C09D-7A8C-8B100CB9B9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229CE5-F2AF-2FBF-BD9E-99C565EBD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0086016E-1414-420B-1B63-535B2E01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3A980-1F92-0ACF-C908-CD1B7692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BDFA533-B29A-9289-83E0-90D96925B1D3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68CC5B75-88AA-B840-36AB-5CB4859F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4D6491E-C94B-30A3-9062-E90573C55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3: Generate Each Segment Code</a:t>
            </a:r>
          </a:p>
          <a:p>
            <a:r>
              <a:rPr lang="en-US" dirty="0"/>
              <a:t>Prompt LLM to generate code for each segment individually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8C649BE-2449-0ABE-E0B1-6FF47DD51152}"/>
              </a:ext>
            </a:extLst>
          </p:cNvPr>
          <p:cNvSpPr/>
          <p:nvPr/>
        </p:nvSpPr>
        <p:spPr>
          <a:xfrm>
            <a:off x="4774228" y="3385870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each and a beach with text&#10;&#10;AI-generated content may be incorrect.">
            <a:extLst>
              <a:ext uri="{FF2B5EF4-FFF2-40B4-BE49-F238E27FC236}">
                <a16:creationId xmlns:a16="http://schemas.microsoft.com/office/drawing/2014/main" id="{EB5BED5F-D091-E989-202C-341416551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515" y="3249613"/>
            <a:ext cx="1045970" cy="424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2" descr="Web Development Basics for Beginners">
            <a:extLst>
              <a:ext uri="{FF2B5EF4-FFF2-40B4-BE49-F238E27FC236}">
                <a16:creationId xmlns:a16="http://schemas.microsoft.com/office/drawing/2014/main" id="{8FFF7266-C3F8-B75B-C896-9105444E1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6959191" y="3172654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creenshot of a phone screen&#10;&#10;AI-generated content may be incorrect.">
            <a:extLst>
              <a:ext uri="{FF2B5EF4-FFF2-40B4-BE49-F238E27FC236}">
                <a16:creationId xmlns:a16="http://schemas.microsoft.com/office/drawing/2014/main" id="{52AB968F-3E49-F603-E67A-EC1615A28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211" y="3712043"/>
            <a:ext cx="694578" cy="1213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D066F48-2BA1-6073-100C-ADFECD581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0804" y="4963064"/>
            <a:ext cx="351392" cy="1213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B3FFB49F-F511-57E5-6C25-0EB4A97AAB62}"/>
              </a:ext>
            </a:extLst>
          </p:cNvPr>
          <p:cNvSpPr/>
          <p:nvPr/>
        </p:nvSpPr>
        <p:spPr>
          <a:xfrm>
            <a:off x="4774228" y="4242596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4720515-9043-0742-F307-A06349602201}"/>
              </a:ext>
            </a:extLst>
          </p:cNvPr>
          <p:cNvSpPr/>
          <p:nvPr/>
        </p:nvSpPr>
        <p:spPr>
          <a:xfrm>
            <a:off x="4774228" y="5493808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48E861-A7F5-5364-DCE0-051F2C519AFA}"/>
              </a:ext>
            </a:extLst>
          </p:cNvPr>
          <p:cNvGrpSpPr/>
          <p:nvPr/>
        </p:nvGrpSpPr>
        <p:grpSpPr>
          <a:xfrm>
            <a:off x="5440190" y="5141878"/>
            <a:ext cx="570870" cy="856270"/>
            <a:chOff x="9487865" y="2929600"/>
            <a:chExt cx="570870" cy="856270"/>
          </a:xfrm>
        </p:grpSpPr>
        <p:pic>
          <p:nvPicPr>
            <p:cNvPr id="27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9E545C50-EDA4-7B10-EE53-10CE520177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1E7F0D6-0553-D259-2E70-5A269B1A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23002D-27A3-8945-A96E-429FD3590585}"/>
              </a:ext>
            </a:extLst>
          </p:cNvPr>
          <p:cNvGrpSpPr/>
          <p:nvPr/>
        </p:nvGrpSpPr>
        <p:grpSpPr>
          <a:xfrm>
            <a:off x="5455431" y="3899598"/>
            <a:ext cx="570870" cy="856270"/>
            <a:chOff x="9487865" y="2929600"/>
            <a:chExt cx="570870" cy="856270"/>
          </a:xfrm>
        </p:grpSpPr>
        <p:pic>
          <p:nvPicPr>
            <p:cNvPr id="30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DB4D6E15-4065-EC4A-7896-0FCD3D3EF6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05E34E2-0421-E95C-580E-FB944F99C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38C67F0-5EDA-0B73-E17F-77A5A9DFCAF2}"/>
              </a:ext>
            </a:extLst>
          </p:cNvPr>
          <p:cNvSpPr/>
          <p:nvPr/>
        </p:nvSpPr>
        <p:spPr>
          <a:xfrm>
            <a:off x="6162247" y="3385870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FAAE2F3-DC37-7480-5804-28A773D31A0C}"/>
              </a:ext>
            </a:extLst>
          </p:cNvPr>
          <p:cNvSpPr/>
          <p:nvPr/>
        </p:nvSpPr>
        <p:spPr>
          <a:xfrm>
            <a:off x="6162247" y="4242596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42AFF6-6DEE-7DBE-7666-FAE4043146B5}"/>
              </a:ext>
            </a:extLst>
          </p:cNvPr>
          <p:cNvSpPr/>
          <p:nvPr/>
        </p:nvSpPr>
        <p:spPr>
          <a:xfrm>
            <a:off x="6162247" y="5493808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Web Development Basics for Beginners">
            <a:extLst>
              <a:ext uri="{FF2B5EF4-FFF2-40B4-BE49-F238E27FC236}">
                <a16:creationId xmlns:a16="http://schemas.microsoft.com/office/drawing/2014/main" id="{67A3B8C0-B572-746F-AF8E-0EB7DFBB8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6959190" y="5280592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eb Development Basics for Beginners">
            <a:extLst>
              <a:ext uri="{FF2B5EF4-FFF2-40B4-BE49-F238E27FC236}">
                <a16:creationId xmlns:a16="http://schemas.microsoft.com/office/drawing/2014/main" id="{EF5CCAEC-49E1-BB6E-ADE9-5AAE426E1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6956394" y="4029380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C71857-BADA-3FF9-8850-ACF1BB5A83D5}"/>
              </a:ext>
            </a:extLst>
          </p:cNvPr>
          <p:cNvSpPr txBox="1"/>
          <p:nvPr/>
        </p:nvSpPr>
        <p:spPr>
          <a:xfrm>
            <a:off x="6937228" y="2866790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 Code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9C523F-17E6-57FE-367E-EC2D9873D38A}"/>
              </a:ext>
            </a:extLst>
          </p:cNvPr>
          <p:cNvSpPr txBox="1"/>
          <p:nvPr/>
        </p:nvSpPr>
        <p:spPr>
          <a:xfrm>
            <a:off x="3303452" y="2923083"/>
            <a:ext cx="1586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Segments</a:t>
            </a:r>
          </a:p>
        </p:txBody>
      </p:sp>
    </p:spTree>
    <p:extLst>
      <p:ext uri="{BB962C8B-B14F-4D97-AF65-F5344CB8AC3E}">
        <p14:creationId xmlns:p14="http://schemas.microsoft.com/office/powerpoint/2010/main" val="32108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44DCD-263A-1110-E0E7-617B609AC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25F6D7-AD84-067D-F448-2A10DBCF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Design-to-Code?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3622-B046-1453-C161-D9999CCCD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503C0-F708-BD01-723E-90E972E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48212B37-F98D-60A8-FD0D-ACDE784D955E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E3F1F679-B85A-A702-B9FF-C68E4BA7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11" name="Picture 10" descr="A screenshot of a website&#10;&#10;AI-generated content may be incorrect.">
            <a:extLst>
              <a:ext uri="{FF2B5EF4-FFF2-40B4-BE49-F238E27FC236}">
                <a16:creationId xmlns:a16="http://schemas.microsoft.com/office/drawing/2014/main" id="{8CB61034-6766-ACCE-5B45-4D894213A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41" y="1958754"/>
            <a:ext cx="3618616" cy="4085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98" name="Picture 2" descr="Web Development Basics for Beginners">
            <a:extLst>
              <a:ext uri="{FF2B5EF4-FFF2-40B4-BE49-F238E27FC236}">
                <a16:creationId xmlns:a16="http://schemas.microsoft.com/office/drawing/2014/main" id="{FC9A0CCB-093D-1EB8-29AF-F188F115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73" y="1958754"/>
            <a:ext cx="4085079" cy="40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9C621FA-2DBB-3AB5-3B48-14F052664182}"/>
              </a:ext>
            </a:extLst>
          </p:cNvPr>
          <p:cNvSpPr/>
          <p:nvPr/>
        </p:nvSpPr>
        <p:spPr>
          <a:xfrm>
            <a:off x="5231234" y="3793665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69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F8D39-B2F4-E230-7AF7-2CEA5D531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7BE6ED-2012-527D-BA7C-EC034C6A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2DCE35-7A0A-E52C-5B4B-E6FAF64E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F5CDB8-8521-3133-5E82-DF7B661E39AD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FF02DF58-EE97-7BD6-526C-2385F8D6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BDBB27-6A78-4C9C-B8B9-EBAEBC55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4: Combine Segment Code</a:t>
            </a:r>
          </a:p>
          <a:p>
            <a:r>
              <a:rPr lang="en-US" dirty="0"/>
              <a:t>Prompt LLM with code from each segment and base structure</a:t>
            </a:r>
          </a:p>
        </p:txBody>
      </p:sp>
      <p:pic>
        <p:nvPicPr>
          <p:cNvPr id="4" name="Picture 2" descr="Web Development Basics for Beginners">
            <a:extLst>
              <a:ext uri="{FF2B5EF4-FFF2-40B4-BE49-F238E27FC236}">
                <a16:creationId xmlns:a16="http://schemas.microsoft.com/office/drawing/2014/main" id="{A1BA4291-DFFE-86EB-D630-BCE1255B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2838489" y="3884670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eb Development Basics for Beginners">
            <a:extLst>
              <a:ext uri="{FF2B5EF4-FFF2-40B4-BE49-F238E27FC236}">
                <a16:creationId xmlns:a16="http://schemas.microsoft.com/office/drawing/2014/main" id="{EB8AEE5E-4170-0C78-EB25-EF841A4A8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2835691" y="5598122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eb Development Basics for Beginners">
            <a:extLst>
              <a:ext uri="{FF2B5EF4-FFF2-40B4-BE49-F238E27FC236}">
                <a16:creationId xmlns:a16="http://schemas.microsoft.com/office/drawing/2014/main" id="{6421EF6E-628F-26A4-DAC1-127C28AF9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2835692" y="4741396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3B7386-EF44-0982-FB59-4D9AF79045AC}"/>
              </a:ext>
            </a:extLst>
          </p:cNvPr>
          <p:cNvSpPr/>
          <p:nvPr/>
        </p:nvSpPr>
        <p:spPr>
          <a:xfrm>
            <a:off x="4268216" y="4956728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E3AF3-5E8F-25E3-25D3-51EF03FB3F14}"/>
              </a:ext>
            </a:extLst>
          </p:cNvPr>
          <p:cNvGrpSpPr/>
          <p:nvPr/>
        </p:nvGrpSpPr>
        <p:grpSpPr>
          <a:xfrm>
            <a:off x="4889890" y="4604798"/>
            <a:ext cx="570870" cy="856270"/>
            <a:chOff x="9487865" y="2929600"/>
            <a:chExt cx="570870" cy="856270"/>
          </a:xfrm>
        </p:grpSpPr>
        <p:pic>
          <p:nvPicPr>
            <p:cNvPr id="13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D4A243B0-5DA3-DD12-8D18-75D6263D18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959495-108A-D58C-7850-132D5E44A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C23ED2-64B0-1B75-F641-51B3F962DCE1}"/>
              </a:ext>
            </a:extLst>
          </p:cNvPr>
          <p:cNvSpPr/>
          <p:nvPr/>
        </p:nvSpPr>
        <p:spPr>
          <a:xfrm rot="2714650">
            <a:off x="4214436" y="4354734"/>
            <a:ext cx="729234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19D0E4B-444E-3DC2-7999-4726360C89D8}"/>
              </a:ext>
            </a:extLst>
          </p:cNvPr>
          <p:cNvSpPr/>
          <p:nvPr/>
        </p:nvSpPr>
        <p:spPr>
          <a:xfrm rot="18900000">
            <a:off x="4213564" y="5577596"/>
            <a:ext cx="729234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45848CB-39FA-5584-3A61-3DF27EFCAB58}"/>
              </a:ext>
            </a:extLst>
          </p:cNvPr>
          <p:cNvSpPr/>
          <p:nvPr/>
        </p:nvSpPr>
        <p:spPr>
          <a:xfrm rot="5400000">
            <a:off x="4872615" y="4267451"/>
            <a:ext cx="6054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F5A00FF-A66E-BA74-B5B6-883744B4F93B}"/>
              </a:ext>
            </a:extLst>
          </p:cNvPr>
          <p:cNvSpPr/>
          <p:nvPr/>
        </p:nvSpPr>
        <p:spPr>
          <a:xfrm>
            <a:off x="5509681" y="4956728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Web Development Basics for Beginners">
            <a:extLst>
              <a:ext uri="{FF2B5EF4-FFF2-40B4-BE49-F238E27FC236}">
                <a16:creationId xmlns:a16="http://schemas.microsoft.com/office/drawing/2014/main" id="{B08548B2-9941-E7E0-AED5-F7FB3717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029" y="3833287"/>
            <a:ext cx="2395057" cy="239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261D0-973A-F22F-BBFD-4F4F365FE6C1}"/>
              </a:ext>
            </a:extLst>
          </p:cNvPr>
          <p:cNvGrpSpPr>
            <a:grpSpLocks noChangeAspect="1"/>
          </p:cNvGrpSpPr>
          <p:nvPr/>
        </p:nvGrpSpPr>
        <p:grpSpPr>
          <a:xfrm>
            <a:off x="4373313" y="3285324"/>
            <a:ext cx="1604022" cy="637531"/>
            <a:chOff x="8775359" y="4144433"/>
            <a:chExt cx="1965117" cy="7810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B454DF-7E41-ADAF-34D8-A12FDC1F58C2}"/>
                </a:ext>
              </a:extLst>
            </p:cNvPr>
            <p:cNvGrpSpPr/>
            <p:nvPr/>
          </p:nvGrpSpPr>
          <p:grpSpPr>
            <a:xfrm>
              <a:off x="8775359" y="4470399"/>
              <a:ext cx="1965117" cy="455085"/>
              <a:chOff x="8775359" y="4470399"/>
              <a:chExt cx="1965117" cy="455085"/>
            </a:xfrm>
          </p:grpSpPr>
          <p:pic>
            <p:nvPicPr>
              <p:cNvPr id="24" name="Picture 2" descr="Web Development Basics for Beginners">
                <a:extLst>
                  <a:ext uri="{FF2B5EF4-FFF2-40B4-BE49-F238E27FC236}">
                    <a16:creationId xmlns:a16="http://schemas.microsoft.com/office/drawing/2014/main" id="{E9063FAC-6134-5AFA-28E3-609AE306A5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31" b="62391"/>
              <a:stretch/>
            </p:blipFill>
            <p:spPr bwMode="auto">
              <a:xfrm>
                <a:off x="8775361" y="4470399"/>
                <a:ext cx="1965115" cy="7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Web Development Basics for Beginners">
                <a:extLst>
                  <a:ext uri="{FF2B5EF4-FFF2-40B4-BE49-F238E27FC236}">
                    <a16:creationId xmlns:a16="http://schemas.microsoft.com/office/drawing/2014/main" id="{B6D6C9BA-8A66-4216-45CF-685898A24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517" b="44405"/>
              <a:stretch/>
            </p:blipFill>
            <p:spPr bwMode="auto">
              <a:xfrm>
                <a:off x="8775361" y="4543729"/>
                <a:ext cx="1965115" cy="15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Web Development Basics for Beginners">
                <a:extLst>
                  <a:ext uri="{FF2B5EF4-FFF2-40B4-BE49-F238E27FC236}">
                    <a16:creationId xmlns:a16="http://schemas.microsoft.com/office/drawing/2014/main" id="{5D8DE97A-74DA-B826-71E6-2443FE9A9A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389" b="21533"/>
              <a:stretch/>
            </p:blipFill>
            <p:spPr bwMode="auto">
              <a:xfrm>
                <a:off x="8775360" y="4701015"/>
                <a:ext cx="1965115" cy="158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Web Development Basics for Beginners">
                <a:extLst>
                  <a:ext uri="{FF2B5EF4-FFF2-40B4-BE49-F238E27FC236}">
                    <a16:creationId xmlns:a16="http://schemas.microsoft.com/office/drawing/2014/main" id="{C030F941-7D59-76BB-4282-845F9AB509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5836" b="10599"/>
              <a:stretch/>
            </p:blipFill>
            <p:spPr bwMode="auto">
              <a:xfrm>
                <a:off x="8775359" y="4855430"/>
                <a:ext cx="1965115" cy="70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Web Development Basics for Beginners">
              <a:extLst>
                <a:ext uri="{FF2B5EF4-FFF2-40B4-BE49-F238E27FC236}">
                  <a16:creationId xmlns:a16="http://schemas.microsoft.com/office/drawing/2014/main" id="{CF047569-7442-579D-3E72-C5CE030E7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5" b="83476"/>
            <a:stretch/>
          </p:blipFill>
          <p:spPr bwMode="auto">
            <a:xfrm>
              <a:off x="8775359" y="4144433"/>
              <a:ext cx="1965115" cy="32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66C53F8-F388-B9A2-0241-832DE67A13AF}"/>
              </a:ext>
            </a:extLst>
          </p:cNvPr>
          <p:cNvSpPr txBox="1"/>
          <p:nvPr/>
        </p:nvSpPr>
        <p:spPr>
          <a:xfrm>
            <a:off x="4464356" y="2971330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Structure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2D9AD2-EADE-38D2-157E-1EEBFDE0AE80}"/>
              </a:ext>
            </a:extLst>
          </p:cNvPr>
          <p:cNvSpPr txBox="1"/>
          <p:nvPr/>
        </p:nvSpPr>
        <p:spPr>
          <a:xfrm>
            <a:off x="2816525" y="358574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 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4F9D80-D73D-9BA7-5730-29DA400AAE54}"/>
              </a:ext>
            </a:extLst>
          </p:cNvPr>
          <p:cNvSpPr txBox="1"/>
          <p:nvPr/>
        </p:nvSpPr>
        <p:spPr>
          <a:xfrm>
            <a:off x="6715590" y="3522148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Preview Code</a:t>
            </a:r>
          </a:p>
        </p:txBody>
      </p:sp>
    </p:spTree>
    <p:extLst>
      <p:ext uri="{BB962C8B-B14F-4D97-AF65-F5344CB8AC3E}">
        <p14:creationId xmlns:p14="http://schemas.microsoft.com/office/powerpoint/2010/main" val="1992725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CAC8-C0AD-D421-65CE-7E840D5AF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156D4-FD44-4481-FF4D-E51F52DC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F378D-35AF-5622-C166-429C0621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DB3ED26-E867-8ABB-6F71-53FB106457F3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7AFFCEA8-6B72-15EC-4C50-A3B94637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62B05-ADCD-557F-D977-7376C73B3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5: Verify Code</a:t>
            </a:r>
          </a:p>
          <a:p>
            <a:r>
              <a:rPr lang="en-US" dirty="0"/>
              <a:t>Render code into screenshot and prompt LLM with current code and original image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D0FD05-C922-DC93-0346-EC4E47B1A5A7}"/>
              </a:ext>
            </a:extLst>
          </p:cNvPr>
          <p:cNvGrpSpPr/>
          <p:nvPr/>
        </p:nvGrpSpPr>
        <p:grpSpPr>
          <a:xfrm>
            <a:off x="6105568" y="4177629"/>
            <a:ext cx="570870" cy="856270"/>
            <a:chOff x="9487865" y="2929600"/>
            <a:chExt cx="570870" cy="856270"/>
          </a:xfrm>
        </p:grpSpPr>
        <p:pic>
          <p:nvPicPr>
            <p:cNvPr id="8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4FA2EA28-6B7F-A021-1FD0-ED684183FA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868703-14E5-34B8-BFE4-91397DDA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pic>
        <p:nvPicPr>
          <p:cNvPr id="11" name="Picture 2" descr="Web Development Basics for Beginners">
            <a:extLst>
              <a:ext uri="{FF2B5EF4-FFF2-40B4-BE49-F238E27FC236}">
                <a16:creationId xmlns:a16="http://schemas.microsoft.com/office/drawing/2014/main" id="{F1A48DE4-2464-301A-D859-C09D6E45B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629" y="4682541"/>
            <a:ext cx="1442425" cy="14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3AD48D9-314C-FDAF-EC6A-F3E31E1FC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764" y="4605764"/>
            <a:ext cx="906489" cy="1796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43AC4FF-35D8-60CA-7753-87B18AF12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764" y="2762970"/>
            <a:ext cx="906489" cy="1796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6EE074D-3851-037A-27CB-6B1755464A78}"/>
              </a:ext>
            </a:extLst>
          </p:cNvPr>
          <p:cNvSpPr/>
          <p:nvPr/>
        </p:nvSpPr>
        <p:spPr>
          <a:xfrm>
            <a:off x="3404370" y="5320939"/>
            <a:ext cx="1082077" cy="16563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CB28E05-9A46-2961-5C77-285D349689F7}"/>
              </a:ext>
            </a:extLst>
          </p:cNvPr>
          <p:cNvSpPr/>
          <p:nvPr/>
        </p:nvSpPr>
        <p:spPr>
          <a:xfrm rot="2714650">
            <a:off x="5501638" y="3788850"/>
            <a:ext cx="729234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D4627F9-4ECE-0AF5-8A8A-83D083CCEC6F}"/>
              </a:ext>
            </a:extLst>
          </p:cNvPr>
          <p:cNvSpPr/>
          <p:nvPr/>
        </p:nvSpPr>
        <p:spPr>
          <a:xfrm rot="18900000">
            <a:off x="5501638" y="5015840"/>
            <a:ext cx="729234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6585C98-18B8-67D7-5843-C2E39591F88A}"/>
              </a:ext>
            </a:extLst>
          </p:cNvPr>
          <p:cNvSpPr/>
          <p:nvPr/>
        </p:nvSpPr>
        <p:spPr>
          <a:xfrm>
            <a:off x="6823271" y="4483455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Web Development Basics for Beginners">
            <a:extLst>
              <a:ext uri="{FF2B5EF4-FFF2-40B4-BE49-F238E27FC236}">
                <a16:creationId xmlns:a16="http://schemas.microsoft.com/office/drawing/2014/main" id="{624EBE59-817F-004D-F255-C1647C6C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640" y="3362131"/>
            <a:ext cx="2395057" cy="239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EE6EAC-07A6-5CDF-D5E7-685B65E0B464}"/>
              </a:ext>
            </a:extLst>
          </p:cNvPr>
          <p:cNvSpPr txBox="1"/>
          <p:nvPr/>
        </p:nvSpPr>
        <p:spPr>
          <a:xfrm>
            <a:off x="7983201" y="305435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8D78F-6B59-8E48-1302-758F0BB97FA4}"/>
              </a:ext>
            </a:extLst>
          </p:cNvPr>
          <p:cNvSpPr txBox="1"/>
          <p:nvPr/>
        </p:nvSpPr>
        <p:spPr>
          <a:xfrm>
            <a:off x="1841874" y="437476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Preview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D3F04E-6DA8-9024-D4FD-A5D19E9DCDCE}"/>
              </a:ext>
            </a:extLst>
          </p:cNvPr>
          <p:cNvSpPr txBox="1"/>
          <p:nvPr/>
        </p:nvSpPr>
        <p:spPr>
          <a:xfrm>
            <a:off x="3229319" y="5033899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368484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94B8F-A838-76FD-0E26-A627D39C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AE3FB5-C73F-EBFF-E73C-8EFEA57389BA}"/>
              </a:ext>
            </a:extLst>
          </p:cNvPr>
          <p:cNvSpPr txBox="1">
            <a:spLocks/>
          </p:cNvSpPr>
          <p:nvPr/>
        </p:nvSpPr>
        <p:spPr>
          <a:xfrm>
            <a:off x="383033" y="1825625"/>
            <a:ext cx="114259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b="1" dirty="0"/>
              <a:t>Fixed-Size Segments</a:t>
            </a:r>
          </a:p>
          <a:p>
            <a:pPr lvl="1">
              <a:buClrTx/>
            </a:pPr>
            <a:r>
              <a:rPr lang="en-US" dirty="0"/>
              <a:t>50px tall segment for presumed navbar</a:t>
            </a:r>
          </a:p>
          <a:p>
            <a:pPr lvl="1">
              <a:buClrTx/>
            </a:pPr>
            <a:r>
              <a:rPr lang="en-US" dirty="0"/>
              <a:t>500px tall segments until end of image</a:t>
            </a:r>
          </a:p>
          <a:p>
            <a:pPr>
              <a:buClrTx/>
            </a:pPr>
            <a:r>
              <a:rPr lang="en-US" b="1" dirty="0"/>
              <a:t>Overlapping Segments</a:t>
            </a:r>
          </a:p>
          <a:p>
            <a:pPr lvl="1">
              <a:buClrTx/>
            </a:pPr>
            <a:r>
              <a:rPr lang="en-US" dirty="0"/>
              <a:t>1000px tall segments with 50% overlap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DCED194-64CB-0E4C-4490-F9C3AE90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Image Segmentation Comparison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36C969-7BAA-A948-530D-A3991CEA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1C0EA57-CAD0-516D-A5CC-2A3A09980BE1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A74E511B-18B4-001D-AE8B-94E3DCF8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4" name="Content Placeholder 3" descr="A pink and purple rectangle&#10;&#10;AI-generated content may be incorrect.">
            <a:extLst>
              <a:ext uri="{FF2B5EF4-FFF2-40B4-BE49-F238E27FC236}">
                <a16:creationId xmlns:a16="http://schemas.microsoft.com/office/drawing/2014/main" id="{D7EE17B6-0B75-397B-910A-818F00B59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4215" y="4045721"/>
            <a:ext cx="1163197" cy="2305492"/>
          </a:xfrm>
        </p:spPr>
      </p:pic>
      <p:pic>
        <p:nvPicPr>
          <p:cNvPr id="10" name="Picture 9" descr="A group of pink and blue stripes&#10;&#10;AI-generated content may be incorrect.">
            <a:extLst>
              <a:ext uri="{FF2B5EF4-FFF2-40B4-BE49-F238E27FC236}">
                <a16:creationId xmlns:a16="http://schemas.microsoft.com/office/drawing/2014/main" id="{E4B6DB7C-B60E-66FA-D48A-7628B99CB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927" y="4050857"/>
            <a:ext cx="1163197" cy="2305492"/>
          </a:xfrm>
          <a:prstGeom prst="rect">
            <a:avLst/>
          </a:prstGeom>
        </p:spPr>
      </p:pic>
      <p:pic>
        <p:nvPicPr>
          <p:cNvPr id="12" name="Picture 11" descr="A close up of a color&#10;&#10;AI-generated content may be incorrect.">
            <a:extLst>
              <a:ext uri="{FF2B5EF4-FFF2-40B4-BE49-F238E27FC236}">
                <a16:creationId xmlns:a16="http://schemas.microsoft.com/office/drawing/2014/main" id="{08FBB791-2BB2-1AD5-A2D7-8A4748A95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49" y="4050857"/>
            <a:ext cx="1163197" cy="23054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4CA5DE-E47C-CF9C-3B8E-1AEBD3BECCBB}"/>
              </a:ext>
            </a:extLst>
          </p:cNvPr>
          <p:cNvSpPr txBox="1"/>
          <p:nvPr/>
        </p:nvSpPr>
        <p:spPr>
          <a:xfrm>
            <a:off x="7594846" y="374245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LLM-Defined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39889-B6FC-EEF1-E3DB-226777E072FE}"/>
              </a:ext>
            </a:extLst>
          </p:cNvPr>
          <p:cNvSpPr txBox="1"/>
          <p:nvPr/>
        </p:nvSpPr>
        <p:spPr>
          <a:xfrm>
            <a:off x="9016780" y="373794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Fixed-Size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D6898-29A4-E52C-CC4C-E4F70BB18182}"/>
              </a:ext>
            </a:extLst>
          </p:cNvPr>
          <p:cNvSpPr txBox="1"/>
          <p:nvPr/>
        </p:nvSpPr>
        <p:spPr>
          <a:xfrm>
            <a:off x="10477558" y="3747588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Overlapping</a:t>
            </a:r>
          </a:p>
        </p:txBody>
      </p:sp>
    </p:spTree>
    <p:extLst>
      <p:ext uri="{BB962C8B-B14F-4D97-AF65-F5344CB8AC3E}">
        <p14:creationId xmlns:p14="http://schemas.microsoft.com/office/powerpoint/2010/main" val="84572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84C3-F910-9719-11EE-625D6AC6C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ABB08B-34EE-38B5-8BD3-D153CABD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Zero-Shot Baseline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09DA6B-46AF-A44D-C7B0-F7EC008B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27667C6-C4C9-2D8C-7C18-7C145A956818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AE8187D2-8209-5A39-6BB1-272FE0C0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4606-3C7B-7104-9A92-583070A8B664}"/>
              </a:ext>
            </a:extLst>
          </p:cNvPr>
          <p:cNvSpPr txBox="1">
            <a:spLocks/>
          </p:cNvSpPr>
          <p:nvPr/>
        </p:nvSpPr>
        <p:spPr>
          <a:xfrm>
            <a:off x="383033" y="1825625"/>
            <a:ext cx="114259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We compare segmentation methods against a simple baseline</a:t>
            </a:r>
          </a:p>
          <a:p>
            <a:pPr>
              <a:buClrTx/>
            </a:pPr>
            <a:r>
              <a:rPr lang="en-US" dirty="0"/>
              <a:t>Full screenshot sent to LLM in single prompt</a:t>
            </a:r>
          </a:p>
          <a:p>
            <a:pPr>
              <a:buClrTx/>
            </a:pPr>
            <a:r>
              <a:rPr lang="en-US" dirty="0"/>
              <a:t>No image segmentation, iterative prompting, or self-verification</a:t>
            </a:r>
          </a:p>
          <a:p>
            <a:pPr>
              <a:buClrTx/>
            </a:pP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95024C-5BFE-86C8-05E5-13EF38BC43A6}"/>
              </a:ext>
            </a:extLst>
          </p:cNvPr>
          <p:cNvGrpSpPr/>
          <p:nvPr/>
        </p:nvGrpSpPr>
        <p:grpSpPr>
          <a:xfrm>
            <a:off x="5455431" y="4626895"/>
            <a:ext cx="570870" cy="856270"/>
            <a:chOff x="9487865" y="2929600"/>
            <a:chExt cx="570870" cy="856270"/>
          </a:xfrm>
        </p:grpSpPr>
        <p:pic>
          <p:nvPicPr>
            <p:cNvPr id="26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E5EB0F42-9EC0-FC1F-DFBB-389DDCE944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EF9D1D8-73B0-C024-B7FE-9BC220C7A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pic>
        <p:nvPicPr>
          <p:cNvPr id="28" name="Picture 2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9F57361-BBDA-F804-AFAB-010EC48B4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481" y="3954101"/>
            <a:ext cx="1080976" cy="2142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ACA869D7-5D76-6116-37A6-BF6ADCFDBEA3}"/>
              </a:ext>
            </a:extLst>
          </p:cNvPr>
          <p:cNvSpPr/>
          <p:nvPr/>
        </p:nvSpPr>
        <p:spPr>
          <a:xfrm>
            <a:off x="6131481" y="4960578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Web Development Basics for Beginners">
            <a:extLst>
              <a:ext uri="{FF2B5EF4-FFF2-40B4-BE49-F238E27FC236}">
                <a16:creationId xmlns:a16="http://schemas.microsoft.com/office/drawing/2014/main" id="{20CFF53D-B42F-EC2A-CC4E-B4483F44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25" y="4250439"/>
            <a:ext cx="1579559" cy="157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026130A8-9AAC-2CC2-A51E-4AED7F702ED4}"/>
              </a:ext>
            </a:extLst>
          </p:cNvPr>
          <p:cNvSpPr/>
          <p:nvPr/>
        </p:nvSpPr>
        <p:spPr>
          <a:xfrm>
            <a:off x="4790762" y="4949161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70DD7-30C5-2C32-B787-D0514B05579D}"/>
              </a:ext>
            </a:extLst>
          </p:cNvPr>
          <p:cNvSpPr txBox="1"/>
          <p:nvPr/>
        </p:nvSpPr>
        <p:spPr>
          <a:xfrm>
            <a:off x="6878837" y="3940092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Code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0A516-72BE-3663-26DD-82903A75A306}"/>
              </a:ext>
            </a:extLst>
          </p:cNvPr>
          <p:cNvSpPr txBox="1"/>
          <p:nvPr/>
        </p:nvSpPr>
        <p:spPr>
          <a:xfrm>
            <a:off x="3441144" y="364375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72150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A83CA-A5A1-1F8F-64D4-3691C730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570900-2143-AA76-CA8B-71EB7B4B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C8FC6-2411-A067-1B21-0F303685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A254C8E-6E1B-B65F-D925-A66FC3626F7F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F264034D-86F3-97F3-F9BC-28274FA8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007929-84D8-4032-4787-C7C3FC645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12 diverse webpages selected from public UI Reasoning Dataset</a:t>
            </a:r>
          </a:p>
          <a:p>
            <a:r>
              <a:rPr lang="en-US" dirty="0"/>
              <a:t>Variety of pages including dashboards, blogs, e‑commerce</a:t>
            </a:r>
          </a:p>
          <a:p>
            <a:r>
              <a:rPr lang="en-US" dirty="0"/>
              <a:t>Variety of aspect ratios and level of detail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1199159D-87C9-A1F5-085E-41F61011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0" y="3385489"/>
            <a:ext cx="1740170" cy="2879437"/>
          </a:xfrm>
          <a:prstGeom prst="rect">
            <a:avLst/>
          </a:prstGeom>
        </p:spPr>
      </p:pic>
      <p:pic>
        <p:nvPicPr>
          <p:cNvPr id="11" name="Picture 10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4E1064A6-1729-D4DB-6B77-89CFDE5E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97" y="3864667"/>
            <a:ext cx="3073726" cy="1921079"/>
          </a:xfrm>
          <a:prstGeom prst="rect">
            <a:avLst/>
          </a:prstGeom>
        </p:spPr>
      </p:pic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62CCF4C-39E7-DA8C-DEF0-931C37C44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357" y="3385488"/>
            <a:ext cx="1069553" cy="2879438"/>
          </a:xfrm>
          <a:prstGeom prst="rect">
            <a:avLst/>
          </a:prstGeom>
        </p:spPr>
      </p:pic>
      <p:pic>
        <p:nvPicPr>
          <p:cNvPr id="15" name="Picture 14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4A0C275E-86A4-1C29-3C78-9B2265DDA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920" y="3864667"/>
            <a:ext cx="3073726" cy="1921079"/>
          </a:xfrm>
          <a:prstGeom prst="rect">
            <a:avLst/>
          </a:prstGeom>
        </p:spPr>
      </p:pic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5A19CBDA-48F1-4B90-AA29-D254FA856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210" y="3382026"/>
            <a:ext cx="114742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12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F2008-9779-D276-C1B7-4AD84E9BA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3F55FE-40EB-E206-C93B-5D0B62BC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3EE53-FFD9-CE19-3D11-B5E53000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9E3B249-CE50-FBCC-A465-2067AC25691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596CAAD-56CD-EC22-CC24-18657829F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623A6E-161E-9AE5-DDC1-0BBE54E83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8 participants with web development experience</a:t>
            </a:r>
          </a:p>
          <a:p>
            <a:r>
              <a:rPr lang="en-US" dirty="0"/>
              <a:t>Given 12 generated images to compare against original image</a:t>
            </a:r>
          </a:p>
          <a:p>
            <a:r>
              <a:rPr lang="en-US" dirty="0"/>
              <a:t>Blind comparison of four methods: </a:t>
            </a:r>
          </a:p>
          <a:p>
            <a:pPr lvl="1"/>
            <a:r>
              <a:rPr lang="en-US" dirty="0"/>
              <a:t>Zero-Shot Baseline</a:t>
            </a:r>
          </a:p>
          <a:p>
            <a:pPr lvl="1"/>
            <a:r>
              <a:rPr lang="en-US" dirty="0"/>
              <a:t>LLM-Defined Segments</a:t>
            </a:r>
          </a:p>
          <a:p>
            <a:pPr lvl="1"/>
            <a:r>
              <a:rPr lang="en-US" dirty="0"/>
              <a:t>Fixed-Size Segments</a:t>
            </a:r>
          </a:p>
          <a:p>
            <a:pPr lvl="1"/>
            <a:r>
              <a:rPr lang="en-US" dirty="0"/>
              <a:t>Overlapping Segments</a:t>
            </a:r>
          </a:p>
        </p:txBody>
      </p:sp>
    </p:spTree>
    <p:extLst>
      <p:ext uri="{BB962C8B-B14F-4D97-AF65-F5344CB8AC3E}">
        <p14:creationId xmlns:p14="http://schemas.microsoft.com/office/powerpoint/2010/main" val="4234570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3E37-2701-95E5-9166-CD4A7AC9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2379A6-10F2-025D-FB84-9A91D8A4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- Ranking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F179DC-E1D0-375E-3528-02EC0731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B4583F-2126-524F-6BB3-58558307CDEE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4844504-453B-1E6A-06EB-936CEC64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73431E-F2D5-5A04-084C-E82061605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Asked to rank images 1-4 on similarity to original image</a:t>
            </a:r>
          </a:p>
          <a:p>
            <a:r>
              <a:rPr lang="en-US" dirty="0"/>
              <a:t>Lower rank = better (1 is best)</a:t>
            </a:r>
          </a:p>
          <a:p>
            <a:r>
              <a:rPr lang="en-US" dirty="0"/>
              <a:t>Emphasizing the usability as a starting point for web development</a:t>
            </a:r>
          </a:p>
          <a:p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3CCE97-5B5B-F2A4-6D36-BC29C5B9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0" y="3652884"/>
            <a:ext cx="11719879" cy="2047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366E9-8D9C-E139-9694-792AE2AE0B6B}"/>
              </a:ext>
            </a:extLst>
          </p:cNvPr>
          <p:cNvSpPr txBox="1"/>
          <p:nvPr/>
        </p:nvSpPr>
        <p:spPr>
          <a:xfrm>
            <a:off x="5443317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LLM-Defined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5E0F0-08FC-ED66-0323-0D95A8A19D32}"/>
              </a:ext>
            </a:extLst>
          </p:cNvPr>
          <p:cNvSpPr txBox="1"/>
          <p:nvPr/>
        </p:nvSpPr>
        <p:spPr>
          <a:xfrm>
            <a:off x="7546568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Fixed-Size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B923B-E771-58BC-A76C-55FA8674BD54}"/>
              </a:ext>
            </a:extLst>
          </p:cNvPr>
          <p:cNvSpPr txBox="1"/>
          <p:nvPr/>
        </p:nvSpPr>
        <p:spPr>
          <a:xfrm>
            <a:off x="9726401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Overlapping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61563-9B6D-09B6-1A24-6971494D65EB}"/>
              </a:ext>
            </a:extLst>
          </p:cNvPr>
          <p:cNvSpPr txBox="1"/>
          <p:nvPr/>
        </p:nvSpPr>
        <p:spPr>
          <a:xfrm>
            <a:off x="3263484" y="576805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Zero-Shot</a:t>
            </a:r>
          </a:p>
        </p:txBody>
      </p:sp>
    </p:spTree>
    <p:extLst>
      <p:ext uri="{BB962C8B-B14F-4D97-AF65-F5344CB8AC3E}">
        <p14:creationId xmlns:p14="http://schemas.microsoft.com/office/powerpoint/2010/main" val="353215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2DCBD-5B96-54CA-9F4D-1F33D40E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6F2BF-51CB-42F7-0986-D123B2B2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- Acceptability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CB773-720D-3C1B-ED89-FF3758AE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523E219-0A90-66F8-B40F-44A5D6DE7626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E2DCA8D-E9C1-8BFE-DFB1-047DB36A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696C24F-0662-007E-D0FC-237CEB9F1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Asked to individually rate as either “Acceptable” or “Unacceptable”</a:t>
            </a:r>
          </a:p>
          <a:p>
            <a:r>
              <a:rPr lang="en-US" dirty="0"/>
              <a:t>Emphasizing the usability as a starting point for web development</a:t>
            </a:r>
          </a:p>
          <a:p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4FDF47-1AB9-D8CE-1025-A960B68A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1" y="3805509"/>
            <a:ext cx="10770717" cy="1881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DB7F95-E7FF-A74C-2FB6-8AF085653946}"/>
              </a:ext>
            </a:extLst>
          </p:cNvPr>
          <p:cNvSpPr txBox="1"/>
          <p:nvPr/>
        </p:nvSpPr>
        <p:spPr>
          <a:xfrm>
            <a:off x="5443317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LLM-Defined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B92C3-107D-9108-2DA0-148DC0E5C1AF}"/>
              </a:ext>
            </a:extLst>
          </p:cNvPr>
          <p:cNvSpPr txBox="1"/>
          <p:nvPr/>
        </p:nvSpPr>
        <p:spPr>
          <a:xfrm>
            <a:off x="7546568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Fixed-Size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931E53-EC59-CAA4-0445-93D0D08B2124}"/>
              </a:ext>
            </a:extLst>
          </p:cNvPr>
          <p:cNvSpPr txBox="1"/>
          <p:nvPr/>
        </p:nvSpPr>
        <p:spPr>
          <a:xfrm>
            <a:off x="9726401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Overlapping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BE062-5E98-0E99-4694-77EDA6A023D5}"/>
              </a:ext>
            </a:extLst>
          </p:cNvPr>
          <p:cNvSpPr txBox="1"/>
          <p:nvPr/>
        </p:nvSpPr>
        <p:spPr>
          <a:xfrm>
            <a:off x="3263484" y="576805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Zero-Shot</a:t>
            </a:r>
          </a:p>
        </p:txBody>
      </p:sp>
    </p:spTree>
    <p:extLst>
      <p:ext uri="{BB962C8B-B14F-4D97-AF65-F5344CB8AC3E}">
        <p14:creationId xmlns:p14="http://schemas.microsoft.com/office/powerpoint/2010/main" val="591869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5A747-C07C-5092-1F74-BDFB97815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F4E96B-3F51-BB1D-DAEC-BA729ABC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052D21-C744-25E7-693A-D93B68DC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5B3683-0C3F-4A2D-4D9A-B3626ECB7276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6E7D01A8-61A4-1B6D-1C50-6278CD4D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A863264-13A5-DED5-8F1E-92AE1015D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Prompted GPT-4o with original image and rendered HTML image</a:t>
            </a:r>
          </a:p>
          <a:p>
            <a:r>
              <a:rPr lang="en-US" dirty="0"/>
              <a:t>Graded on Structure, Content, Expected Functionality, and Overall</a:t>
            </a:r>
          </a:p>
          <a:p>
            <a:r>
              <a:rPr lang="en-US" dirty="0"/>
              <a:t>Rated 0-100, Higher = better</a:t>
            </a:r>
          </a:p>
          <a:p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2EBB80-4DE3-D1BA-3B8E-F31A2127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" t="11910" r="80545" b="3772"/>
          <a:stretch/>
        </p:blipFill>
        <p:spPr>
          <a:xfrm>
            <a:off x="3817949" y="3550277"/>
            <a:ext cx="2528047" cy="1988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5F1D60-DA17-AFE5-7C76-565FEE05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86" t="11671" r="60487" b="24256"/>
          <a:stretch/>
        </p:blipFill>
        <p:spPr>
          <a:xfrm>
            <a:off x="551331" y="4518233"/>
            <a:ext cx="3074894" cy="1838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64B4AE3-5A95-70A8-7A5C-EE39791C673F}"/>
              </a:ext>
            </a:extLst>
          </p:cNvPr>
          <p:cNvSpPr/>
          <p:nvPr/>
        </p:nvSpPr>
        <p:spPr>
          <a:xfrm rot="20865325">
            <a:off x="3773424" y="5788946"/>
            <a:ext cx="3275825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84A452-3456-5C31-9887-8712059B3C5D}"/>
              </a:ext>
            </a:extLst>
          </p:cNvPr>
          <p:cNvSpPr/>
          <p:nvPr/>
        </p:nvSpPr>
        <p:spPr>
          <a:xfrm rot="1239275">
            <a:off x="6457871" y="4991148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8CE666-22C7-EC11-B2DB-DECBAE67A1AA}"/>
              </a:ext>
            </a:extLst>
          </p:cNvPr>
          <p:cNvGrpSpPr/>
          <p:nvPr/>
        </p:nvGrpSpPr>
        <p:grpSpPr>
          <a:xfrm>
            <a:off x="7131492" y="4895363"/>
            <a:ext cx="570870" cy="856270"/>
            <a:chOff x="9487865" y="2929600"/>
            <a:chExt cx="570870" cy="856270"/>
          </a:xfrm>
        </p:grpSpPr>
        <p:pic>
          <p:nvPicPr>
            <p:cNvPr id="13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86876AD2-3C72-CC51-CF6C-16FEE3E4B0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5D2207-282B-361E-ADFC-F84F6C84B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56FFF12-0B0F-F7F5-E39B-ECA45815755D}"/>
              </a:ext>
            </a:extLst>
          </p:cNvPr>
          <p:cNvSpPr txBox="1"/>
          <p:nvPr/>
        </p:nvSpPr>
        <p:spPr>
          <a:xfrm>
            <a:off x="1377811" y="420226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C9384-22E8-94DB-B3DD-AAE6C209665A}"/>
              </a:ext>
            </a:extLst>
          </p:cNvPr>
          <p:cNvSpPr txBox="1"/>
          <p:nvPr/>
        </p:nvSpPr>
        <p:spPr>
          <a:xfrm>
            <a:off x="4371005" y="3240080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D91EA66-98AA-11E5-4BCC-8683BC0A175F}"/>
              </a:ext>
            </a:extLst>
          </p:cNvPr>
          <p:cNvSpPr/>
          <p:nvPr/>
        </p:nvSpPr>
        <p:spPr>
          <a:xfrm>
            <a:off x="7828428" y="5159671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96143-6AAF-568E-B4C8-CEA223A7A949}"/>
              </a:ext>
            </a:extLst>
          </p:cNvPr>
          <p:cNvSpPr txBox="1"/>
          <p:nvPr/>
        </p:nvSpPr>
        <p:spPr>
          <a:xfrm>
            <a:off x="8287240" y="4974266"/>
            <a:ext cx="3053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 Visual: 90, Content: 80, Functionality: 70, Overall: 80 }</a:t>
            </a:r>
          </a:p>
        </p:txBody>
      </p:sp>
    </p:spTree>
    <p:extLst>
      <p:ext uri="{BB962C8B-B14F-4D97-AF65-F5344CB8AC3E}">
        <p14:creationId xmlns:p14="http://schemas.microsoft.com/office/powerpoint/2010/main" val="2843757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749AC-9A38-63C6-C9F5-E78A382C9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3D9C62-0641-1031-44A8-14B7E6AD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4717-B2EF-0640-8CD2-F9017CB72F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41D6B-525F-4EF4-46C2-2C7A43F2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BFCC5A-A8E9-0A47-250C-C8433151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Design-to-Code?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FA840-9C4C-C248-4965-C8C6D0E09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Converts a static User Interface (UI) image into runnable HTML code</a:t>
            </a:r>
          </a:p>
          <a:p>
            <a:r>
              <a:rPr lang="en-US" dirty="0"/>
              <a:t>Mirrors dev workflow</a:t>
            </a:r>
          </a:p>
          <a:p>
            <a:pPr lvl="1"/>
            <a:r>
              <a:rPr lang="en-US" dirty="0"/>
              <a:t>Designer designs page and developer re‑implements in code</a:t>
            </a:r>
          </a:p>
          <a:p>
            <a:r>
              <a:rPr lang="en-US" dirty="0"/>
              <a:t>Goal is to reduce manual translation time &amp; human error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BFAB57-BE64-E7F3-B53C-F4B78296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A542E29A-97E7-B7A5-6BBD-1B01B5771988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B26BC9C4-CC1B-E22F-E19D-6777CFA0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11" name="Picture 10" descr="A screenshot of a website&#10;&#10;AI-generated content may be incorrect.">
            <a:extLst>
              <a:ext uri="{FF2B5EF4-FFF2-40B4-BE49-F238E27FC236}">
                <a16:creationId xmlns:a16="http://schemas.microsoft.com/office/drawing/2014/main" id="{EFFA8DF9-F0E8-4259-7152-1A47E428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83" y="3926634"/>
            <a:ext cx="2152274" cy="2429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98" name="Picture 2" descr="Web Development Basics for Beginners">
            <a:extLst>
              <a:ext uri="{FF2B5EF4-FFF2-40B4-BE49-F238E27FC236}">
                <a16:creationId xmlns:a16="http://schemas.microsoft.com/office/drawing/2014/main" id="{225AC52D-80D4-E145-4FDD-2BF32657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75" y="3926634"/>
            <a:ext cx="2429716" cy="24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CB5277-8355-1986-16F5-FBD6523F95D2}"/>
              </a:ext>
            </a:extLst>
          </p:cNvPr>
          <p:cNvSpPr/>
          <p:nvPr/>
        </p:nvSpPr>
        <p:spPr>
          <a:xfrm>
            <a:off x="5231235" y="4927794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06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4934E-01FE-F269-7514-C395C8F47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F9D890-C30D-2DC2-5ED8-BE1B15C8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- Ranking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621E5-6238-5805-DEC6-20F76679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8BA2A4F-F311-5302-D18C-A31DAA72B872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328C1651-9082-1A06-7411-CE91B609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CF245D-2C55-8949-FD2F-59ABE0255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All three segmentation methods beat baseline in ranking task</a:t>
            </a:r>
          </a:p>
          <a:p>
            <a:r>
              <a:rPr lang="en-US" dirty="0"/>
              <a:t>No significant gap among the three segmentation methods</a:t>
            </a:r>
          </a:p>
          <a:p>
            <a:r>
              <a:rPr lang="en-US" dirty="0"/>
              <a:t>23% average improvement over baseline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8F19B-1E3A-8C89-1BA4-30E90DF5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863" y="3619009"/>
            <a:ext cx="4438273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21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CAC3-F702-2682-DEB6-3403F5B8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429D10-E5F0-F07E-F9FA-4E3C4CAF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- Acceptability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D7883-4E2F-235F-F718-F81F9086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AF0687-CBC8-A702-E6F6-A59D9C9F39DF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061AACA9-3408-56B2-872A-E9D0FAD8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8F16B11-788F-FA67-8D6F-0AC91D49C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Again, all three methods beat baseline significantly</a:t>
            </a:r>
          </a:p>
          <a:p>
            <a:r>
              <a:rPr lang="en-US" dirty="0"/>
              <a:t>And again, no significant gap between methods</a:t>
            </a:r>
          </a:p>
          <a:p>
            <a:r>
              <a:rPr lang="en-US" dirty="0"/>
              <a:t>29% average increase in acceptability over baseline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1D891-1AE4-7CE0-63F9-7BE141B4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70" y="3558043"/>
            <a:ext cx="4462659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1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288A0-C9A5-5184-94E8-DBD7965E6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6F3E36-5280-03F5-6113-C1EFDA3A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02E32-D79D-8997-0645-12D544B9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CE60AC9-0035-4A1E-9283-D1409E998B29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452FA565-6E3B-2C28-3E52-E94AFD0E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DDB5233-0580-4830-B03C-733B5253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All methods fall into a similar, narrow range across metrics</a:t>
            </a:r>
          </a:p>
          <a:p>
            <a:r>
              <a:rPr lang="en-US" dirty="0"/>
              <a:t>Minimal variation among different methods</a:t>
            </a:r>
          </a:p>
          <a:p>
            <a:r>
              <a:rPr lang="en-US" dirty="0"/>
              <a:t>Clear difference from human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DDEFD-2884-C0FD-5736-7925D604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50" y="3361765"/>
            <a:ext cx="4798300" cy="29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67105-0E9A-0CA0-6C9F-7F7CE6DA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39F6E-698B-5E4D-F901-A466FCB2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A14EC-0256-891E-4D11-C232E119AC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4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06635-8B53-85E6-CB46-99371B349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69B08E-3C64-866F-ECA5-46A59B49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Segmentation </a:t>
            </a:r>
            <a:r>
              <a:rPr lang="fr-FR" dirty="0" err="1"/>
              <a:t>Quality</a:t>
            </a:r>
            <a:r>
              <a:rPr lang="fr-FR" dirty="0"/>
              <a:t> vs. Code </a:t>
            </a:r>
            <a:r>
              <a:rPr lang="fr-FR" dirty="0" err="1"/>
              <a:t>Quality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F30FDF-0586-930B-7080-ECB2D458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3E19315-2505-E8FE-BFDD-B086FEB11C6A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A7747D37-5FA8-B0F9-AB1A-39ED9DDE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04A9F3-C961-5D68-B406-1ACEFA96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Success Cases:</a:t>
            </a:r>
          </a:p>
          <a:p>
            <a:pPr lvl="1"/>
            <a:r>
              <a:rPr lang="en-US" dirty="0"/>
              <a:t>Correct two-column layout</a:t>
            </a:r>
          </a:p>
          <a:p>
            <a:pPr lvl="1"/>
            <a:r>
              <a:rPr lang="en-US" dirty="0"/>
              <a:t>Text content and alignment</a:t>
            </a:r>
          </a:p>
          <a:p>
            <a:pPr lvl="1"/>
            <a:r>
              <a:rPr lang="en-US" dirty="0"/>
              <a:t>General page structure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B019F1-C22D-9419-5029-DE4ACF42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331" y="2160494"/>
            <a:ext cx="2761636" cy="4195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C98137-3A4C-3EDE-CC99-CB06BA14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02" y="2160494"/>
            <a:ext cx="2117374" cy="4195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673AC1-AE65-D788-893F-B7BE45342FF8}"/>
              </a:ext>
            </a:extLst>
          </p:cNvPr>
          <p:cNvSpPr txBox="1"/>
          <p:nvPr/>
        </p:nvSpPr>
        <p:spPr>
          <a:xfrm>
            <a:off x="6688202" y="1637273"/>
            <a:ext cx="2117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 with Bounding Boxes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9C25B-EC2B-0AB2-8D20-8E0E37767909}"/>
              </a:ext>
            </a:extLst>
          </p:cNvPr>
          <p:cNvSpPr txBox="1"/>
          <p:nvPr/>
        </p:nvSpPr>
        <p:spPr>
          <a:xfrm>
            <a:off x="9378681" y="1839171"/>
            <a:ext cx="211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90130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CD289-FBAE-6F47-0C67-1B1A0D4A7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7B93CF-4052-92A6-2647-8CD7D91B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Segmentation </a:t>
            </a:r>
            <a:r>
              <a:rPr lang="fr-FR" dirty="0" err="1"/>
              <a:t>Quality</a:t>
            </a:r>
            <a:r>
              <a:rPr lang="fr-FR" dirty="0"/>
              <a:t> vs. Code </a:t>
            </a:r>
            <a:r>
              <a:rPr lang="fr-FR" dirty="0" err="1"/>
              <a:t>Quality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88C23-5037-6D6E-6907-D6E97B20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423FE25-BE85-C841-98F3-E9542F37BBAF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6D990DD9-E8DA-35E2-263E-648CD4B4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757CD36-5BF7-5018-B631-D07D7BEF4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Failure Cases:</a:t>
            </a:r>
          </a:p>
          <a:p>
            <a:pPr lvl="1"/>
            <a:r>
              <a:rPr lang="en-US" dirty="0"/>
              <a:t>Segments cut through components</a:t>
            </a:r>
          </a:p>
          <a:p>
            <a:pPr lvl="1"/>
            <a:r>
              <a:rPr lang="en-US" dirty="0"/>
              <a:t>Incorrect page structure</a:t>
            </a:r>
          </a:p>
          <a:p>
            <a:pPr lvl="1"/>
            <a:r>
              <a:rPr lang="en-US" dirty="0"/>
              <a:t>Missing content</a:t>
            </a:r>
          </a:p>
          <a:p>
            <a:pPr lvl="1"/>
            <a:r>
              <a:rPr lang="en-US" dirty="0"/>
              <a:t>Can duplicate content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7D869-A4BE-D7D2-38AB-3AF203CA6717}"/>
              </a:ext>
            </a:extLst>
          </p:cNvPr>
          <p:cNvGrpSpPr>
            <a:grpSpLocks noChangeAspect="1"/>
          </p:cNvGrpSpPr>
          <p:nvPr/>
        </p:nvGrpSpPr>
        <p:grpSpPr>
          <a:xfrm>
            <a:off x="6170278" y="1900521"/>
            <a:ext cx="2356958" cy="4455829"/>
            <a:chOff x="6586342" y="2161709"/>
            <a:chExt cx="2218800" cy="4194641"/>
          </a:xfrm>
        </p:grpSpPr>
        <p:pic>
          <p:nvPicPr>
            <p:cNvPr id="4" name="Picture 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30A550C-F247-D2C8-138B-AC3634B1C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6342" y="2684929"/>
              <a:ext cx="2218800" cy="36714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95A0ED-F71E-E820-50EE-5EA6CE605406}"/>
                </a:ext>
              </a:extLst>
            </p:cNvPr>
            <p:cNvSpPr txBox="1"/>
            <p:nvPr/>
          </p:nvSpPr>
          <p:spPr>
            <a:xfrm>
              <a:off x="6637055" y="2161709"/>
              <a:ext cx="21173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Original Image with Bounding Boxes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3C824E-33AC-1C06-F20C-70886063E575}"/>
              </a:ext>
            </a:extLst>
          </p:cNvPr>
          <p:cNvGrpSpPr>
            <a:grpSpLocks noChangeAspect="1"/>
          </p:cNvGrpSpPr>
          <p:nvPr/>
        </p:nvGrpSpPr>
        <p:grpSpPr>
          <a:xfrm>
            <a:off x="8601635" y="2530531"/>
            <a:ext cx="3207330" cy="3825818"/>
            <a:chOff x="8927659" y="2919425"/>
            <a:chExt cx="2881306" cy="3436925"/>
          </a:xfrm>
        </p:grpSpPr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405C8E9-C107-A196-1246-8984E1F2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7659" y="3195918"/>
              <a:ext cx="2881306" cy="31604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FD69FA-DC37-5927-87BC-66122B699F43}"/>
                </a:ext>
              </a:extLst>
            </p:cNvPr>
            <p:cNvSpPr txBox="1"/>
            <p:nvPr/>
          </p:nvSpPr>
          <p:spPr>
            <a:xfrm>
              <a:off x="9309625" y="2919425"/>
              <a:ext cx="2117374" cy="276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Generated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82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B2B2B-E2F8-8984-4145-A931F3B68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37296A-D84B-0F04-3498-1CA68253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as Image </a:t>
            </a:r>
            <a:r>
              <a:rPr lang="en-US" dirty="0" err="1"/>
              <a:t>Segmenters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071D1-9FC7-8CAE-CC8A-A48878E7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FC887B6-9131-DC0B-348F-242BB217BE4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4A431D9A-89FA-9F64-4B8C-41396256D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562B4E8-9E4C-4641-8BE8-A0456F11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Success Cases:</a:t>
            </a:r>
          </a:p>
          <a:p>
            <a:pPr lvl="1"/>
            <a:r>
              <a:rPr lang="en-US" dirty="0"/>
              <a:t>LLM identifies major components</a:t>
            </a:r>
          </a:p>
          <a:p>
            <a:pPr lvl="1"/>
            <a:r>
              <a:rPr lang="en-US" dirty="0"/>
              <a:t>Bounding boxes roughly align to content</a:t>
            </a:r>
          </a:p>
          <a:p>
            <a:pPr lvl="1"/>
            <a:r>
              <a:rPr lang="en-US" dirty="0"/>
              <a:t>Handles complex layouts</a:t>
            </a:r>
          </a:p>
        </p:txBody>
      </p:sp>
      <p:pic>
        <p:nvPicPr>
          <p:cNvPr id="4" name="Picture 3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6DB72963-87CB-1D61-852C-2399F765A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094" y="3416499"/>
            <a:ext cx="3674813" cy="2939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DE139D-8F8F-6BE3-9D98-FB6B91D8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593" y="2160493"/>
            <a:ext cx="2117374" cy="41958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2694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0DFC0-8F48-36F4-08B2-8467B913D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762C74-8B4C-E1D2-B5EA-E6B48AFB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as Image </a:t>
            </a:r>
            <a:r>
              <a:rPr lang="en-US" dirty="0" err="1"/>
              <a:t>Segmenters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81903B-B1AE-A974-A343-990524BF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902DB81-CDA8-7496-3D21-8014EAAD1E41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BE2F4C1B-A5A3-8154-2071-36F51529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C59D4-7624-5C77-251E-26C9879B1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Failure Cases:</a:t>
            </a:r>
          </a:p>
          <a:p>
            <a:pPr lvl="1"/>
            <a:r>
              <a:rPr lang="en-US" dirty="0"/>
              <a:t>Misaligned segment boundaries</a:t>
            </a:r>
          </a:p>
          <a:p>
            <a:pPr lvl="1"/>
            <a:r>
              <a:rPr lang="en-US" dirty="0"/>
              <a:t>Cut off content</a:t>
            </a:r>
          </a:p>
          <a:p>
            <a:pPr lvl="1"/>
            <a:r>
              <a:rPr lang="en-US" dirty="0"/>
              <a:t>Disregards page structure</a:t>
            </a:r>
          </a:p>
          <a:p>
            <a:pPr lvl="1"/>
            <a:endParaRPr lang="en-US" dirty="0"/>
          </a:p>
        </p:txBody>
      </p:sp>
      <p:pic>
        <p:nvPicPr>
          <p:cNvPr id="10" name="Picture 9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42AAA2A7-D71C-1961-ACE7-7F7CF7F7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035" y="3782937"/>
            <a:ext cx="4121732" cy="2573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tiger&#10;&#10;AI-generated content may be incorrect.">
            <a:extLst>
              <a:ext uri="{FF2B5EF4-FFF2-40B4-BE49-F238E27FC236}">
                <a16:creationId xmlns:a16="http://schemas.microsoft.com/office/drawing/2014/main" id="{3E54B851-289C-FABA-D839-0EAE723D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918" y="2205411"/>
            <a:ext cx="2556049" cy="415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67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DAFAD-F41B-C3E5-D9F8-4F1C4942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4D329A-3BFF-DC90-6CBC-CA31A928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Image Segmentation Methods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C73253-9F50-8460-3DA0-6AFDA38D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613E1C-C3BD-31CF-E9A0-E9BD5421A733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7E84FFC-5158-618E-1F19-868CD091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83B8CF-9915-7984-F640-5B1AEF275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methods significantly outperform baseline</a:t>
            </a:r>
          </a:p>
          <a:p>
            <a:r>
              <a:rPr lang="en-US" dirty="0"/>
              <a:t>Very minor differences, but practical trade-offs</a:t>
            </a:r>
          </a:p>
          <a:p>
            <a:r>
              <a:rPr lang="en-US" b="1" dirty="0"/>
              <a:t>LLM-Defined</a:t>
            </a:r>
          </a:p>
          <a:p>
            <a:pPr marL="457200" lvl="1" indent="0">
              <a:buNone/>
            </a:pPr>
            <a:r>
              <a:rPr lang="en-US" b="1" dirty="0"/>
              <a:t>+ </a:t>
            </a:r>
            <a:r>
              <a:rPr lang="en-US" dirty="0"/>
              <a:t>Smaller segments, handles odd shapes</a:t>
            </a:r>
          </a:p>
          <a:p>
            <a:pPr marL="457200" lvl="1" indent="0">
              <a:buNone/>
            </a:pPr>
            <a:r>
              <a:rPr lang="en-US" b="1" dirty="0"/>
              <a:t>– </a:t>
            </a:r>
            <a:r>
              <a:rPr lang="en-US" dirty="0"/>
              <a:t>Slow, tends to overshoot</a:t>
            </a:r>
          </a:p>
          <a:p>
            <a:r>
              <a:rPr lang="en-US" b="1" dirty="0"/>
              <a:t>Fixed-Size</a:t>
            </a:r>
          </a:p>
          <a:p>
            <a:pPr marL="457200" lvl="1" indent="0">
              <a:buNone/>
            </a:pPr>
            <a:r>
              <a:rPr lang="en-US" b="1" dirty="0"/>
              <a:t>+ </a:t>
            </a:r>
            <a:r>
              <a:rPr lang="en-US" dirty="0"/>
              <a:t>Fast</a:t>
            </a:r>
          </a:p>
          <a:p>
            <a:pPr marL="457200" lvl="1" indent="0">
              <a:buNone/>
            </a:pPr>
            <a:r>
              <a:rPr lang="en-US" b="1" dirty="0"/>
              <a:t>– </a:t>
            </a:r>
            <a:r>
              <a:rPr lang="en-US" dirty="0"/>
              <a:t>Can easily cut off components</a:t>
            </a:r>
          </a:p>
          <a:p>
            <a:r>
              <a:rPr lang="en-US" b="1" dirty="0"/>
              <a:t>Overlapping</a:t>
            </a:r>
          </a:p>
          <a:p>
            <a:pPr marL="457200" lvl="1" indent="0">
              <a:buNone/>
            </a:pPr>
            <a:r>
              <a:rPr lang="en-US" b="1" dirty="0"/>
              <a:t>+ </a:t>
            </a:r>
            <a:r>
              <a:rPr lang="en-US" dirty="0"/>
              <a:t>Fast, ensures coverage </a:t>
            </a:r>
          </a:p>
          <a:p>
            <a:pPr marL="457200" lvl="1" indent="0">
              <a:buNone/>
            </a:pPr>
            <a:r>
              <a:rPr lang="en-US" b="1" dirty="0"/>
              <a:t>–</a:t>
            </a:r>
            <a:r>
              <a:rPr lang="en-US" dirty="0"/>
              <a:t> Doubled token cost, can duplicate page elements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EA6E47-3660-2F75-44E9-09ADCC44C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93" y="1825625"/>
            <a:ext cx="3566273" cy="2199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A3AAD6-A7BE-7B13-8DFB-5D3729BD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773" y="4123932"/>
            <a:ext cx="3560194" cy="22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8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7B5EC-3DF1-29C4-D4CC-EFFCA8BE1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00793E-0A5B-67E6-B562-1EC37337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Image Segmentation Methods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FE6DF-5DD6-4CBF-95E1-EDDD21FD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BF0AACE-8922-F225-55DA-E0610C81016E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3CBA8BE-BD51-750E-DC60-FCD4E0E9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DC4FB6-D555-1871-2974-507740AF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>
            <a:normAutofit/>
          </a:bodyPr>
          <a:lstStyle/>
          <a:p>
            <a:r>
              <a:rPr lang="en-US" dirty="0"/>
              <a:t>The iterative prompting workflow is much more important than the specific segmentation method</a:t>
            </a:r>
          </a:p>
          <a:p>
            <a:r>
              <a:rPr lang="en-US" dirty="0"/>
              <a:t>The LLM can recover nearly the same amount of detail regardless of method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2F36E-31FD-9B3B-45E3-54E82100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01" y="3841977"/>
            <a:ext cx="9952398" cy="21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9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4BA66-2884-3BA4-4439-390EF651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4849A9-7EDF-1C34-644B-DE9C1CC0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Design‑to‑Code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4B4A-C049-4E8E-2859-EBA87496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Designer creates design in software (Figma)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sent to Developer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Developer manually creates layout, styling, and page content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Iterative refinement back‑and‑forth between teams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93554-3E78-9194-DB9E-3BFF6BC5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D682D36C-BECD-D29E-5226-DE34F5422E68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24B7C257-CFD9-8130-6758-48A1416B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1030" name="Picture 6" descr="visual studio code - See HTML preview on side tab in VSCode - Stack Overflow">
            <a:extLst>
              <a:ext uri="{FF2B5EF4-FFF2-40B4-BE49-F238E27FC236}">
                <a16:creationId xmlns:a16="http://schemas.microsoft.com/office/drawing/2014/main" id="{44F6E1BA-9A61-DA4C-C9FF-94D0C93A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274" y="4474631"/>
            <a:ext cx="2953582" cy="16029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FE8AC12-C830-C2A6-B724-6E16F95D3B9A}"/>
              </a:ext>
            </a:extLst>
          </p:cNvPr>
          <p:cNvGrpSpPr>
            <a:grpSpLocks noChangeAspect="1"/>
          </p:cNvGrpSpPr>
          <p:nvPr/>
        </p:nvGrpSpPr>
        <p:grpSpPr>
          <a:xfrm>
            <a:off x="1267112" y="4448952"/>
            <a:ext cx="1854063" cy="1654291"/>
            <a:chOff x="966132" y="3863558"/>
            <a:chExt cx="2333538" cy="2113646"/>
          </a:xfrm>
        </p:grpSpPr>
        <p:pic>
          <p:nvPicPr>
            <p:cNvPr id="5" name="Picture 6" descr="visual studio code - See HTML preview on side tab in VSCode - Stack Overflow">
              <a:extLst>
                <a:ext uri="{FF2B5EF4-FFF2-40B4-BE49-F238E27FC236}">
                  <a16:creationId xmlns:a16="http://schemas.microsoft.com/office/drawing/2014/main" id="{477DB6E0-E9C6-DDD0-8929-F92E0AFF23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37" t="13683" r="777" b="4112"/>
            <a:stretch/>
          </p:blipFill>
          <p:spPr bwMode="auto">
            <a:xfrm>
              <a:off x="1517010" y="4291777"/>
              <a:ext cx="1782660" cy="16854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12 weeks with Figma: A review from a developer">
              <a:extLst>
                <a:ext uri="{FF2B5EF4-FFF2-40B4-BE49-F238E27FC236}">
                  <a16:creationId xmlns:a16="http://schemas.microsoft.com/office/drawing/2014/main" id="{432C8682-70AC-D52F-33A2-5CA0C070D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32" y="3863558"/>
              <a:ext cx="967532" cy="967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Graphic designer - Free people icons">
            <a:extLst>
              <a:ext uri="{FF2B5EF4-FFF2-40B4-BE49-F238E27FC236}">
                <a16:creationId xmlns:a16="http://schemas.microsoft.com/office/drawing/2014/main" id="{64E048DB-8FFB-6B76-0602-5AB5C674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396" y="5018146"/>
            <a:ext cx="522770" cy="5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veloper - Free professions and jobs icons">
            <a:extLst>
              <a:ext uri="{FF2B5EF4-FFF2-40B4-BE49-F238E27FC236}">
                <a16:creationId xmlns:a16="http://schemas.microsoft.com/office/drawing/2014/main" id="{96710EBF-CE7C-D779-1243-8ACBBE550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38" y="5018146"/>
            <a:ext cx="522770" cy="5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U-Turn 11">
            <a:extLst>
              <a:ext uri="{FF2B5EF4-FFF2-40B4-BE49-F238E27FC236}">
                <a16:creationId xmlns:a16="http://schemas.microsoft.com/office/drawing/2014/main" id="{A99B5D21-E95A-31E3-A682-9C8CEFC7BC4F}"/>
              </a:ext>
            </a:extLst>
          </p:cNvPr>
          <p:cNvSpPr/>
          <p:nvPr/>
        </p:nvSpPr>
        <p:spPr>
          <a:xfrm>
            <a:off x="4482097" y="4711655"/>
            <a:ext cx="1331259" cy="280086"/>
          </a:xfrm>
          <a:prstGeom prst="uturnArrow">
            <a:avLst>
              <a:gd name="adj1" fmla="val 23726"/>
              <a:gd name="adj2" fmla="val 25000"/>
              <a:gd name="adj3" fmla="val 35193"/>
              <a:gd name="adj4" fmla="val 43750"/>
              <a:gd name="adj5" fmla="val 100000"/>
            </a:avLst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520ADC6-6649-3053-76A4-1A4754B16EBC}"/>
              </a:ext>
            </a:extLst>
          </p:cNvPr>
          <p:cNvSpPr/>
          <p:nvPr/>
        </p:nvSpPr>
        <p:spPr>
          <a:xfrm>
            <a:off x="3429131" y="4497947"/>
            <a:ext cx="977666" cy="385262"/>
          </a:xfrm>
          <a:prstGeom prst="wedgeRoundRectCallout">
            <a:avLst>
              <a:gd name="adj1" fmla="val 51284"/>
              <a:gd name="adj2" fmla="val 1103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Just 1 small change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E7010E5-4E2F-1778-0CC5-7538A2E8DA01}"/>
              </a:ext>
            </a:extLst>
          </p:cNvPr>
          <p:cNvSpPr/>
          <p:nvPr/>
        </p:nvSpPr>
        <p:spPr>
          <a:xfrm>
            <a:off x="3332888" y="5167367"/>
            <a:ext cx="775197" cy="224328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4474487-3A75-52FA-46C4-6EEFC8F2B16D}"/>
              </a:ext>
            </a:extLst>
          </p:cNvPr>
          <p:cNvSpPr/>
          <p:nvPr/>
        </p:nvSpPr>
        <p:spPr>
          <a:xfrm>
            <a:off x="6058275" y="5163934"/>
            <a:ext cx="775197" cy="224328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F98E1547-3B08-FBED-A09E-B8968E87A75E}"/>
              </a:ext>
            </a:extLst>
          </p:cNvPr>
          <p:cNvSpPr/>
          <p:nvPr/>
        </p:nvSpPr>
        <p:spPr>
          <a:xfrm>
            <a:off x="5916008" y="5824934"/>
            <a:ext cx="977666" cy="197554"/>
          </a:xfrm>
          <a:prstGeom prst="wedgeRoundRectCallout">
            <a:avLst>
              <a:gd name="adj1" fmla="val -47288"/>
              <a:gd name="adj2" fmla="val -1756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Ok, fine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831F5466-E432-D1E4-5218-8D54967E10BD}"/>
              </a:ext>
            </a:extLst>
          </p:cNvPr>
          <p:cNvSpPr/>
          <p:nvPr/>
        </p:nvSpPr>
        <p:spPr>
          <a:xfrm rot="10800000">
            <a:off x="4442942" y="5567321"/>
            <a:ext cx="1331259" cy="280086"/>
          </a:xfrm>
          <a:prstGeom prst="uturnArrow">
            <a:avLst>
              <a:gd name="adj1" fmla="val 23726"/>
              <a:gd name="adj2" fmla="val 25000"/>
              <a:gd name="adj3" fmla="val 35193"/>
              <a:gd name="adj4" fmla="val 43750"/>
              <a:gd name="adj5" fmla="val 100000"/>
            </a:avLst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80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CDDA3-A30B-58FC-E4C6-47B2EF106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1172B8-56D8-AE8F-A68E-9CF8BBF1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Considerations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87B01D-511C-CD1A-00FA-7ED968E3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DBF148-52FF-CA49-DC62-DDE6774FCD68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EBA88B82-6014-EBA0-F110-D1B764A6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F5AF5E-808A-5C56-0F46-E30CEF138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Segmentation workflow causes 727% latency increase</a:t>
            </a:r>
          </a:p>
          <a:p>
            <a:r>
              <a:rPr lang="en-US" dirty="0"/>
              <a:t>0.9 to 7.2 mins!!!</a:t>
            </a:r>
          </a:p>
          <a:p>
            <a:r>
              <a:rPr lang="en-US" dirty="0"/>
              <a:t>Fine for offline generation, very slow for live prototyping</a:t>
            </a:r>
          </a:p>
          <a:p>
            <a:r>
              <a:rPr lang="en-US" dirty="0"/>
              <a:t>Could be improved with parallel API calls, but can harm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31DE6-13C7-DB91-A03D-60EBC23B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4535192"/>
            <a:ext cx="799259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70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2759E-056E-161C-7086-A58222651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530DCE-B50D-025B-92E1-94C8B943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vs. LLM 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0597A6-74DD-F943-45EC-88ABA3D1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AE1A2A6-6CA7-7DC1-EFF5-5AFA391DA524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1D8F811E-528D-175B-8729-13FB5849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0EBD29-0508-DA82-02DF-5FB8221B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LLMs cannot be trusted with fine details from images</a:t>
            </a:r>
          </a:p>
          <a:p>
            <a:r>
              <a:rPr lang="en-US" dirty="0"/>
              <a:t>Humans still needed for multimodal evaluation</a:t>
            </a:r>
          </a:p>
          <a:p>
            <a:r>
              <a:rPr lang="en-US" dirty="0"/>
              <a:t>LLMs reports equivalent performance or even some loss</a:t>
            </a:r>
          </a:p>
          <a:p>
            <a:r>
              <a:rPr lang="en-US" dirty="0"/>
              <a:t>Humans find clear improvement over baseline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BBC27-EA7E-04EB-DA0C-00433EE9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906" y="3915485"/>
            <a:ext cx="3911060" cy="24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8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390F2-42E0-A7EC-E7CB-5FD2167F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88F22-51A5-11FE-93BF-BEB0ECC7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2FEB-D10A-0CB0-62EF-D4585A1D50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36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1AC28-97B2-5356-BC28-11726CC96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A6C018-F89C-6F3B-C32F-9FD43D49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F5BA6-16EE-A76C-64F1-F6D4E8A9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5F69FC-1E20-5238-619A-692509D9F91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D123F58-79C0-B90B-F073-AA28B663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A1E639F-8DD3-3C60-2DA0-F52DF0DB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Modern applications demand responsive content sizing</a:t>
            </a:r>
          </a:p>
          <a:p>
            <a:r>
              <a:rPr lang="en-US" dirty="0"/>
              <a:t>Extend prompt pipeline to include images with multiple screen sizes</a:t>
            </a:r>
          </a:p>
          <a:p>
            <a:r>
              <a:rPr lang="en-US" dirty="0"/>
              <a:t>Evaluate generated code at different screen sizes</a:t>
            </a:r>
          </a:p>
        </p:txBody>
      </p:sp>
      <p:pic>
        <p:nvPicPr>
          <p:cNvPr id="13314" name="Picture 2" descr="Understanding the Elements of Responsive Web Design">
            <a:extLst>
              <a:ext uri="{FF2B5EF4-FFF2-40B4-BE49-F238E27FC236}">
                <a16:creationId xmlns:a16="http://schemas.microsoft.com/office/drawing/2014/main" id="{76FB77A3-A4AB-3775-892D-CD98C5B4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48" y="3785156"/>
            <a:ext cx="3450104" cy="224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98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C5F2C-A9EE-FC42-EC1F-E2CA57FC2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7A6E80-03ED-C560-064C-97BFFB6C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Human 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DA08A-3402-450F-6CA0-CE9F4169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56AB9D4-D229-BE69-EBD5-83824D56E1E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A8BE7E49-202B-4F55-6C23-95DB26F3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A9C4FD-8D1E-4528-9FFF-DEF2FEBE9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Recruit more participants from variety of backgrounds and experience</a:t>
            </a:r>
          </a:p>
          <a:p>
            <a:r>
              <a:rPr lang="en-US" dirty="0"/>
              <a:t>Students, early career, experts</a:t>
            </a:r>
          </a:p>
          <a:p>
            <a:r>
              <a:rPr lang="en-US" dirty="0"/>
              <a:t>Test ease of integration, readability, time to adapt for production</a:t>
            </a:r>
          </a:p>
        </p:txBody>
      </p:sp>
      <p:pic>
        <p:nvPicPr>
          <p:cNvPr id="21508" name="Picture 4" descr="Survey PNG Images Transparent Free Download">
            <a:extLst>
              <a:ext uri="{FF2B5EF4-FFF2-40B4-BE49-F238E27FC236}">
                <a16:creationId xmlns:a16="http://schemas.microsoft.com/office/drawing/2014/main" id="{C2033C88-446C-D7DE-C0E1-F3E335F7C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547" y="3751729"/>
            <a:ext cx="2182906" cy="218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03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9E9F0-F8BD-AE70-7BB2-E3FEDE8E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FB34CD-07F8-3433-DE11-7A202452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Model Diversity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5D685-6FF1-403A-9DE2-32ADAE43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7E922C6-1127-4A0D-B5F5-1F1ABBC55314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B720F027-E9D0-25F5-9465-D0C7D00D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E059B1-207D-1C21-DB9F-A9B7F8C78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Repeat tests with other LLMs like Claude 3.5 Sonnet, Gemini 2.5 Pro, and Llama 4</a:t>
            </a:r>
          </a:p>
          <a:p>
            <a:r>
              <a:rPr lang="en-US" dirty="0"/>
              <a:t>Compare token cost, speed, and component accuracy</a:t>
            </a:r>
          </a:p>
          <a:p>
            <a:endParaRPr lang="en-US" dirty="0"/>
          </a:p>
        </p:txBody>
      </p:sp>
      <p:pic>
        <p:nvPicPr>
          <p:cNvPr id="20482" name="Picture 2" descr="Gemini (language model) - Wikipedia">
            <a:extLst>
              <a:ext uri="{FF2B5EF4-FFF2-40B4-BE49-F238E27FC236}">
                <a16:creationId xmlns:a16="http://schemas.microsoft.com/office/drawing/2014/main" id="{824186F4-987C-02D0-AC55-5B04B311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400" y="3707671"/>
            <a:ext cx="2053199" cy="7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8487B4BC-6212-EF22-09A0-70741CC3B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32" y="4749144"/>
            <a:ext cx="2847768" cy="6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Top 5 Large Language Models | 2023 - PyCodeMates">
            <a:extLst>
              <a:ext uri="{FF2B5EF4-FFF2-40B4-BE49-F238E27FC236}">
                <a16:creationId xmlns:a16="http://schemas.microsoft.com/office/drawing/2014/main" id="{3BC86F8F-EA4F-DF45-A3FC-8EC24B297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1" t="36659" r="11345" b="35821"/>
          <a:stretch/>
        </p:blipFill>
        <p:spPr bwMode="auto">
          <a:xfrm>
            <a:off x="6535502" y="4696468"/>
            <a:ext cx="3436231" cy="71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253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D037E-C5C8-7A7E-3DE7-BE932264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C4A9DF-10CA-18A2-A563-5B9495BB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73BBB-B697-57E0-E97D-1C577CD53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[1] </a:t>
            </a:r>
            <a:r>
              <a:rPr lang="en-US" sz="1400" dirty="0" err="1"/>
              <a:t>Sparkbox</a:t>
            </a:r>
            <a:r>
              <a:rPr lang="en-US" sz="1400" dirty="0"/>
              <a:t> &amp; IBM Carbon Design System, “Developer efficiency and design-system value: Measuring the business impact of a design 	system,” </a:t>
            </a:r>
            <a:r>
              <a:rPr lang="en-US" sz="1400" dirty="0" err="1"/>
              <a:t>Sparkbox</a:t>
            </a:r>
            <a:r>
              <a:rPr lang="en-US" sz="1400" dirty="0"/>
              <a:t> white paper, 2023.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[2] N. Hopkins, “Design specifications — speeding up the design-to-development workflow and improving productivity,” Adobe Blog, 21 Nov 	2017.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[3] Y. Wan, C. Wang, Y. Dong, W. Wang, S. Li, Y. Huo, and M. R. Lyu, “Automatically gen-</a:t>
            </a:r>
            <a:r>
              <a:rPr lang="en-US" sz="1400" dirty="0" err="1"/>
              <a:t>erating</a:t>
            </a:r>
            <a:r>
              <a:rPr lang="en-US" sz="1400" dirty="0"/>
              <a:t> </a:t>
            </a:r>
            <a:r>
              <a:rPr lang="en-US" sz="1400" dirty="0" err="1"/>
              <a:t>ui</a:t>
            </a:r>
            <a:r>
              <a:rPr lang="en-US" sz="1400" dirty="0"/>
              <a:t> code from screenshot: A divide-and-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conquer-based approach,” </a:t>
            </a:r>
            <a:r>
              <a:rPr lang="en-US" sz="1400" dirty="0" err="1"/>
              <a:t>arXiv</a:t>
            </a:r>
            <a:r>
              <a:rPr lang="en-US" sz="1400" dirty="0"/>
              <a:t> preprint arXiv:2406.16386, 2024.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[4] T. A. Nguyen and C. Csallner, “Reverse engineering mobile application user interfaces with </a:t>
            </a:r>
            <a:r>
              <a:rPr lang="en-US" sz="1400" dirty="0" err="1"/>
              <a:t>remaui</a:t>
            </a:r>
            <a:r>
              <a:rPr lang="en-US" sz="1400" dirty="0"/>
              <a:t> (t),” in 2015 30th IEEE/ACM International 	Conference on Automated Software Engineering (ASE), pp. 248–259, 2015.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[5] T. </a:t>
            </a:r>
            <a:r>
              <a:rPr lang="en-US" sz="1400" dirty="0" err="1"/>
              <a:t>Beltramelli</a:t>
            </a:r>
            <a:r>
              <a:rPr lang="en-US" sz="1400" dirty="0"/>
              <a:t>, “pix2code: Generating code from a graphical user interface screenshot,” 2017.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[6] O</a:t>
            </a:r>
            <a:r>
              <a:rPr lang="it-IT" sz="1400" dirty="0"/>
              <a:t>penAI, “GPT-4.” https://openai.com/index/gpt-4-research/, 2025.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[7] Y. Wan, C. Wang, Y. Dong, W. Wang, S. Li, Y. Huo, and M. R. Lyu, “Automatically generating </a:t>
            </a:r>
            <a:r>
              <a:rPr lang="en-US" sz="1400" dirty="0" err="1"/>
              <a:t>ui</a:t>
            </a:r>
            <a:r>
              <a:rPr lang="en-US" sz="1400" dirty="0"/>
              <a:t> code from screenshot: A divide-and-	conquer-based approach,” </a:t>
            </a:r>
            <a:r>
              <a:rPr lang="en-US" sz="1400" dirty="0" err="1"/>
              <a:t>arXiv</a:t>
            </a:r>
            <a:r>
              <a:rPr lang="en-US" sz="1400" dirty="0"/>
              <a:t> preprint arXiv:2406.16386, 2024.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2480B-169D-F06B-15B6-1C42698F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8E0E100-0867-F8E8-E820-74FE00A1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7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851186-E160-F788-D8E4-442E6572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C2A9-A770-3DA2-8D9D-E8F2D4008F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0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4689F-DB61-EA14-D007-FFDF4C088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60D86E-6806-CDCA-A6E5-D8BA4549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Design-to-Code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E6C39-DBDA-6A3B-3388-1B5FBFF7F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2" y="1825625"/>
            <a:ext cx="11808968" cy="4351338"/>
          </a:xfrm>
        </p:spPr>
        <p:txBody>
          <a:bodyPr/>
          <a:lstStyle/>
          <a:p>
            <a:r>
              <a:rPr lang="en-US" dirty="0"/>
              <a:t>Slow, manual, and repetitive process</a:t>
            </a:r>
          </a:p>
          <a:p>
            <a:pPr lvl="1"/>
            <a:r>
              <a:rPr lang="en-US" dirty="0"/>
              <a:t>Median time coding simple enterprise page is 4.2 hours</a:t>
            </a:r>
            <a:r>
              <a:rPr lang="en-US" baseline="30000" dirty="0"/>
              <a:t>[1]</a:t>
            </a:r>
            <a:endParaRPr lang="en-US" dirty="0"/>
          </a:p>
          <a:p>
            <a:r>
              <a:rPr lang="en-US" dirty="0"/>
              <a:t>Requires front-end developer expertise</a:t>
            </a:r>
          </a:p>
          <a:p>
            <a:r>
              <a:rPr lang="en-US" dirty="0"/>
              <a:t>Active cross-team communication</a:t>
            </a:r>
          </a:p>
          <a:p>
            <a:pPr lvl="1"/>
            <a:r>
              <a:rPr lang="en-US" sz="2300" dirty="0"/>
              <a:t>Teams spend up to 50% of their time re-doing work due to poor communication</a:t>
            </a:r>
            <a:r>
              <a:rPr lang="en-US" sz="2300" baseline="30000" dirty="0"/>
              <a:t>[2]</a:t>
            </a:r>
            <a:endParaRPr lang="en-US" sz="23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900D5-846A-9FB2-CE61-D284B4B9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4667DC9-B36A-C01D-DDBD-46F31BE818CF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76A90A17-14A2-2102-649B-0436CBB0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2050" name="Picture 2" descr="Angry Programmer Vector Images (49)">
            <a:extLst>
              <a:ext uri="{FF2B5EF4-FFF2-40B4-BE49-F238E27FC236}">
                <a16:creationId xmlns:a16="http://schemas.microsoft.com/office/drawing/2014/main" id="{1DAEF062-9702-BCBE-FEBB-02035163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3" y="4318160"/>
            <a:ext cx="3065438" cy="203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+ Hundred Angry Coder Royalty-Free Images, Stock Photos &amp; Pictures |  Shutterstock">
            <a:extLst>
              <a:ext uri="{FF2B5EF4-FFF2-40B4-BE49-F238E27FC236}">
                <a16:creationId xmlns:a16="http://schemas.microsoft.com/office/drawing/2014/main" id="{0B3C30CC-B4BD-F4F8-AD38-0A4A5EBE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104" y="4318160"/>
            <a:ext cx="3057285" cy="203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6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2B59-4295-5663-CC20-927A20CA6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F2ADBA-D924-BF37-6CF7-084CCF72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Prompt ChatGPT?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C5DCE-9FA2-D554-069C-83432B242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given a full-page screenshot, LLMs omit elements, distort layouts, or misplace content</a:t>
            </a:r>
          </a:p>
          <a:p>
            <a:r>
              <a:rPr lang="en-US" dirty="0"/>
              <a:t>Multimodal LLMs struggle with fine details in images</a:t>
            </a:r>
          </a:p>
          <a:p>
            <a:pPr lvl="1"/>
            <a:r>
              <a:rPr lang="en-US" dirty="0"/>
              <a:t>A study</a:t>
            </a:r>
            <a:r>
              <a:rPr lang="en-US" baseline="30000" dirty="0"/>
              <a:t>[3]</a:t>
            </a:r>
            <a:r>
              <a:rPr lang="en-US" dirty="0"/>
              <a:t> reports that GPT-4 correctly reproduced only 40 out of 1,699 UI elements from full-page screenshots (2.4%!!!)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8BC10-4C61-52B3-C3EA-74C907A8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809AEAC-C9DA-ECA9-4BA5-FE9820CB30CA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FD29E558-AEDE-3637-5980-5684443BE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5122" name="Picture 2" descr="Smart to Dumb: What Happened to ChatGPT ...">
            <a:extLst>
              <a:ext uri="{FF2B5EF4-FFF2-40B4-BE49-F238E27FC236}">
                <a16:creationId xmlns:a16="http://schemas.microsoft.com/office/drawing/2014/main" id="{53449F9B-11D5-1167-9299-A75397DF2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823" y="4400318"/>
            <a:ext cx="3162006" cy="177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D7FCEB-8707-2E84-47B4-8C2AA78B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1" t="23156" r="66617" b="22365"/>
          <a:stretch/>
        </p:blipFill>
        <p:spPr>
          <a:xfrm>
            <a:off x="363679" y="4305777"/>
            <a:ext cx="2854941" cy="1546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069F1A-9D3F-BE8B-5DDB-69B45017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99" t="13222" r="33549" b="11767"/>
          <a:stretch/>
        </p:blipFill>
        <p:spPr>
          <a:xfrm>
            <a:off x="4549778" y="4067956"/>
            <a:ext cx="2720887" cy="2029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C251410-2167-34AB-111D-539576602FE0}"/>
              </a:ext>
            </a:extLst>
          </p:cNvPr>
          <p:cNvSpPr/>
          <p:nvPr/>
        </p:nvSpPr>
        <p:spPr>
          <a:xfrm>
            <a:off x="3288182" y="5016582"/>
            <a:ext cx="342526" cy="12480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1A2940-EA48-E0DC-3FCD-90276D0BDC82}"/>
              </a:ext>
            </a:extLst>
          </p:cNvPr>
          <p:cNvGrpSpPr>
            <a:grpSpLocks noChangeAspect="1"/>
          </p:cNvGrpSpPr>
          <p:nvPr/>
        </p:nvGrpSpPr>
        <p:grpSpPr>
          <a:xfrm>
            <a:off x="3680917" y="4774073"/>
            <a:ext cx="406564" cy="609822"/>
            <a:chOff x="9487865" y="2929600"/>
            <a:chExt cx="570870" cy="856270"/>
          </a:xfrm>
        </p:grpSpPr>
        <p:pic>
          <p:nvPicPr>
            <p:cNvPr id="19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B65E2448-1243-E654-DF59-57162C8AA9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0AE300E-4A53-8036-9AE8-87DB79CFA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F8EE6F3-5B65-4398-E05C-0BC3323A2388}"/>
              </a:ext>
            </a:extLst>
          </p:cNvPr>
          <p:cNvSpPr/>
          <p:nvPr/>
        </p:nvSpPr>
        <p:spPr>
          <a:xfrm>
            <a:off x="4137690" y="5016580"/>
            <a:ext cx="342526" cy="12480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39315-611E-03D5-A614-34886ACF333B}"/>
              </a:ext>
            </a:extLst>
          </p:cNvPr>
          <p:cNvSpPr txBox="1"/>
          <p:nvPr/>
        </p:nvSpPr>
        <p:spPr>
          <a:xfrm>
            <a:off x="5556214" y="4842024"/>
            <a:ext cx="70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6312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7EC07-F08C-F8FA-98CD-70A020840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73F442-CC11-2B93-E4B7-712F72C0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Thesis Proposes SEGMENT‑UI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EDED-FE08-7DEF-2756-32F809101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Increase completeness &amp; usability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Break image into logical segments based on UI components</a:t>
            </a:r>
          </a:p>
          <a:p>
            <a:pPr lvl="1"/>
            <a:r>
              <a:rPr lang="en-US" dirty="0"/>
              <a:t>Iterative prompting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68D15-1283-919F-A3DD-E45ABE79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BE1AC08-9FFD-3A83-8B55-5441C01C3437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6A9E4750-8062-DB6B-9871-F20AB6BC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A84F9FD-E457-A4AD-0F01-5977DB12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26" y="4092938"/>
            <a:ext cx="10671148" cy="22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6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CDBFB-68CF-2382-41E3-C03DCA38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1DF9AD-C878-9EAC-056E-235AC5E4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308F-9674-B60B-7410-3329200C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RQ1: Does image segmentation and iterative prompting lead to more accurate code?</a:t>
            </a:r>
          </a:p>
          <a:p>
            <a:r>
              <a:rPr lang="en-US" dirty="0"/>
              <a:t>RQ2: Which segmentation method offers the highest accuracy compared to the original image?</a:t>
            </a:r>
          </a:p>
          <a:p>
            <a:r>
              <a:rPr lang="en-US" dirty="0"/>
              <a:t>RQ3: How do human developers judge the usability of the generated code compared to an LLM’s quantitative accuracy score?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F4D5BA-F874-F762-72ED-C553C5D4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0AA45C5-0C96-EA55-FDA9-7858DCDE9122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98A8EE1-A7B9-39CF-49D5-8F3960E9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8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24191-448F-C4AF-9AEA-56278723B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42B5BC-B982-0F8D-1889-63B36F92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7BC9B-A81B-EB2A-76E7-C78D53984A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69128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-Dividers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Dark Theme A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3_Dark Theme B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4_Light Theme A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5_Light Theme B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6_Medium Theme A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7_Medium Theme B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21995</TotalTime>
  <Words>2375</Words>
  <Application>Microsoft Office PowerPoint</Application>
  <PresentationFormat>Widescreen</PresentationFormat>
  <Paragraphs>369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Calibri</vt:lpstr>
      <vt:lpstr>Open Sans ExtraBold</vt:lpstr>
      <vt:lpstr>Oswald</vt:lpstr>
      <vt:lpstr>Arial</vt:lpstr>
      <vt:lpstr>1_Covers-Dividers</vt:lpstr>
      <vt:lpstr>2_Dark Theme A</vt:lpstr>
      <vt:lpstr>3_Dark Theme B</vt:lpstr>
      <vt:lpstr>4_Light Theme A</vt:lpstr>
      <vt:lpstr>5_Light Theme B</vt:lpstr>
      <vt:lpstr>6_Medium Theme A</vt:lpstr>
      <vt:lpstr>7_Medium Theme B</vt:lpstr>
      <vt:lpstr>SEGMENT‑UI: Improving LLM Design‑to‑Code via Image Segmentation</vt:lpstr>
      <vt:lpstr>What is Design-to-Code?</vt:lpstr>
      <vt:lpstr>What is Design-to-Code?</vt:lpstr>
      <vt:lpstr>Design‑to‑Code Workflow</vt:lpstr>
      <vt:lpstr>Design-to-Code Challenges</vt:lpstr>
      <vt:lpstr>Why Can’t We Just Prompt ChatGPT?</vt:lpstr>
      <vt:lpstr>This Thesis Proposes SEGMENT‑UI</vt:lpstr>
      <vt:lpstr>Research Questions</vt:lpstr>
      <vt:lpstr>Background</vt:lpstr>
      <vt:lpstr>Rule-based Era</vt:lpstr>
      <vt:lpstr>Deep Learning Era</vt:lpstr>
      <vt:lpstr>Multimodal LLM Era</vt:lpstr>
      <vt:lpstr>Multimodal LLM Era</vt:lpstr>
      <vt:lpstr>Methods</vt:lpstr>
      <vt:lpstr>Intuition</vt:lpstr>
      <vt:lpstr>SEGMENT-UI Workflow</vt:lpstr>
      <vt:lpstr>SEGMENT-UI Workflow</vt:lpstr>
      <vt:lpstr>SEGMENT-UI Workflow</vt:lpstr>
      <vt:lpstr>SEGMENT-UI Workflow</vt:lpstr>
      <vt:lpstr>SEGMENT-UI Workflow</vt:lpstr>
      <vt:lpstr>SEGMENT-UI Workflow</vt:lpstr>
      <vt:lpstr>Naïve Image Segmentation Comparison</vt:lpstr>
      <vt:lpstr>Zero-Shot Baseline</vt:lpstr>
      <vt:lpstr>Dataset</vt:lpstr>
      <vt:lpstr>Human Evaluation</vt:lpstr>
      <vt:lpstr>Human Evaluation - Ranking</vt:lpstr>
      <vt:lpstr>Human Evaluation - Acceptability</vt:lpstr>
      <vt:lpstr>LLM Evaluation</vt:lpstr>
      <vt:lpstr>Results</vt:lpstr>
      <vt:lpstr>Human Evaluation - Ranking</vt:lpstr>
      <vt:lpstr>Human Evaluation - Acceptability</vt:lpstr>
      <vt:lpstr>LLM Evaluation</vt:lpstr>
      <vt:lpstr>Key Findings</vt:lpstr>
      <vt:lpstr>Segmentation Quality vs. Code Quality</vt:lpstr>
      <vt:lpstr>Segmentation Quality vs. Code Quality</vt:lpstr>
      <vt:lpstr>LLMs as Image Segmenters</vt:lpstr>
      <vt:lpstr>LLMs as Image Segmenters</vt:lpstr>
      <vt:lpstr>Comparing Image Segmentation Methods</vt:lpstr>
      <vt:lpstr>Comparing Image Segmentation Methods</vt:lpstr>
      <vt:lpstr>Latency Considerations</vt:lpstr>
      <vt:lpstr>Human vs. LLM Evaluation</vt:lpstr>
      <vt:lpstr>Future Work</vt:lpstr>
      <vt:lpstr>Responsive Designs</vt:lpstr>
      <vt:lpstr>Expanded Human Evaluation</vt:lpstr>
      <vt:lpstr>LLM Model Diversity</vt:lpstr>
      <vt:lpstr>References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Crystal Giraldo</dc:creator>
  <cp:lastModifiedBy>Michael Norman</cp:lastModifiedBy>
  <cp:revision>61</cp:revision>
  <dcterms:created xsi:type="dcterms:W3CDTF">2018-11-09T21:25:09Z</dcterms:created>
  <dcterms:modified xsi:type="dcterms:W3CDTF">2025-05-09T08:15:14Z</dcterms:modified>
</cp:coreProperties>
</file>